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notesMasterIdLst>
    <p:notesMasterId r:id="rId31"/>
  </p:notesMasterIdLst>
  <p:handoutMasterIdLst>
    <p:handoutMasterId r:id="rId32"/>
  </p:handoutMasterIdLst>
  <p:sldIdLst>
    <p:sldId id="256" r:id="rId2"/>
    <p:sldId id="263" r:id="rId3"/>
    <p:sldId id="312" r:id="rId4"/>
    <p:sldId id="273" r:id="rId5"/>
    <p:sldId id="324" r:id="rId6"/>
    <p:sldId id="325" r:id="rId7"/>
    <p:sldId id="326" r:id="rId8"/>
    <p:sldId id="327" r:id="rId9"/>
    <p:sldId id="313" r:id="rId10"/>
    <p:sldId id="321" r:id="rId11"/>
    <p:sldId id="328" r:id="rId12"/>
    <p:sldId id="329" r:id="rId13"/>
    <p:sldId id="330" r:id="rId14"/>
    <p:sldId id="314" r:id="rId15"/>
    <p:sldId id="331" r:id="rId16"/>
    <p:sldId id="340" r:id="rId17"/>
    <p:sldId id="332" r:id="rId18"/>
    <p:sldId id="333" r:id="rId19"/>
    <p:sldId id="334" r:id="rId20"/>
    <p:sldId id="341" r:id="rId21"/>
    <p:sldId id="335" r:id="rId22"/>
    <p:sldId id="342" r:id="rId23"/>
    <p:sldId id="315" r:id="rId24"/>
    <p:sldId id="336" r:id="rId25"/>
    <p:sldId id="337" r:id="rId26"/>
    <p:sldId id="338" r:id="rId27"/>
    <p:sldId id="316" r:id="rId28"/>
    <p:sldId id="339" r:id="rId29"/>
    <p:sldId id="28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544" autoAdjust="0"/>
    <p:restoredTop sz="51060" autoAdjust="0"/>
  </p:normalViewPr>
  <p:slideViewPr>
    <p:cSldViewPr snapToGrid="0">
      <p:cViewPr varScale="1">
        <p:scale>
          <a:sx n="76" d="100"/>
          <a:sy n="76" d="100"/>
        </p:scale>
        <p:origin x="438" y="54"/>
      </p:cViewPr>
      <p:guideLst/>
    </p:cSldViewPr>
  </p:slideViewPr>
  <p:outlineViewPr>
    <p:cViewPr>
      <p:scale>
        <a:sx n="33" d="100"/>
        <a:sy n="33" d="100"/>
      </p:scale>
      <p:origin x="0" y="-2214"/>
    </p:cViewPr>
  </p:outlineViewPr>
  <p:notesTextViewPr>
    <p:cViewPr>
      <p:scale>
        <a:sx n="125" d="100"/>
        <a:sy n="125"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910CA4D-78AD-48CB-B27E-39D778398E1E}" type="datetimeFigureOut">
              <a:rPr lang="en-GB" smtClean="0"/>
              <a:t>03/12/2016</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5A3E3D0-16FC-4C7D-8110-C9B77FCC1DD0}" type="slidenum">
              <a:rPr lang="en-GB" smtClean="0"/>
              <a:t>‹#›</a:t>
            </a:fld>
            <a:endParaRPr lang="en-GB"/>
          </a:p>
        </p:txBody>
      </p:sp>
    </p:spTree>
    <p:extLst>
      <p:ext uri="{BB962C8B-B14F-4D97-AF65-F5344CB8AC3E}">
        <p14:creationId xmlns:p14="http://schemas.microsoft.com/office/powerpoint/2010/main" val="132422642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gif>
</file>

<file path=ppt/media/image13.png>
</file>

<file path=ppt/media/image14.png>
</file>

<file path=ppt/media/image15.gif>
</file>

<file path=ppt/media/image16.png>
</file>

<file path=ppt/media/image17.gif>
</file>

<file path=ppt/media/image18.png>
</file>

<file path=ppt/media/image2.pn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14CFD1-5300-4CF2-A732-A394FC6CA31F}" type="datetimeFigureOut">
              <a:rPr lang="en-GB" smtClean="0"/>
              <a:t>03/12/2016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8EEC7B-E5BF-461A-972C-654485B51F3E}" type="slidenum">
              <a:rPr lang="en-GB" smtClean="0"/>
              <a:t>‹#›</a:t>
            </a:fld>
            <a:endParaRPr lang="en-GB"/>
          </a:p>
        </p:txBody>
      </p:sp>
    </p:spTree>
    <p:extLst>
      <p:ext uri="{BB962C8B-B14F-4D97-AF65-F5344CB8AC3E}">
        <p14:creationId xmlns:p14="http://schemas.microsoft.com/office/powerpoint/2010/main" val="212923788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D8EEC7B-E5BF-461A-972C-654485B51F3E}" type="slidenum">
              <a:rPr lang="en-GB" smtClean="0"/>
              <a:t>1</a:t>
            </a:fld>
            <a:endParaRPr lang="en-GB"/>
          </a:p>
        </p:txBody>
      </p:sp>
    </p:spTree>
    <p:extLst>
      <p:ext uri="{BB962C8B-B14F-4D97-AF65-F5344CB8AC3E}">
        <p14:creationId xmlns:p14="http://schemas.microsoft.com/office/powerpoint/2010/main" val="28121761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1D8EEC7B-E5BF-461A-972C-654485B51F3E}" type="slidenum">
              <a:rPr lang="en-GB" smtClean="0"/>
              <a:t>2</a:t>
            </a:fld>
            <a:endParaRPr lang="en-GB"/>
          </a:p>
        </p:txBody>
      </p:sp>
    </p:spTree>
    <p:extLst>
      <p:ext uri="{BB962C8B-B14F-4D97-AF65-F5344CB8AC3E}">
        <p14:creationId xmlns:p14="http://schemas.microsoft.com/office/powerpoint/2010/main" val="2533818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1D8EEC7B-E5BF-461A-972C-654485B51F3E}" type="slidenum">
              <a:rPr lang="en-GB" smtClean="0"/>
              <a:t>3</a:t>
            </a:fld>
            <a:endParaRPr lang="en-GB"/>
          </a:p>
        </p:txBody>
      </p:sp>
    </p:spTree>
    <p:extLst>
      <p:ext uri="{BB962C8B-B14F-4D97-AF65-F5344CB8AC3E}">
        <p14:creationId xmlns:p14="http://schemas.microsoft.com/office/powerpoint/2010/main" val="526245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1D8EEC7B-E5BF-461A-972C-654485B51F3E}" type="slidenum">
              <a:rPr lang="en-GB" smtClean="0"/>
              <a:t>9</a:t>
            </a:fld>
            <a:endParaRPr lang="en-GB"/>
          </a:p>
        </p:txBody>
      </p:sp>
    </p:spTree>
    <p:extLst>
      <p:ext uri="{BB962C8B-B14F-4D97-AF65-F5344CB8AC3E}">
        <p14:creationId xmlns:p14="http://schemas.microsoft.com/office/powerpoint/2010/main" val="3104851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1D8EEC7B-E5BF-461A-972C-654485B51F3E}" type="slidenum">
              <a:rPr lang="en-GB" smtClean="0"/>
              <a:t>14</a:t>
            </a:fld>
            <a:endParaRPr lang="en-GB"/>
          </a:p>
        </p:txBody>
      </p:sp>
    </p:spTree>
    <p:extLst>
      <p:ext uri="{BB962C8B-B14F-4D97-AF65-F5344CB8AC3E}">
        <p14:creationId xmlns:p14="http://schemas.microsoft.com/office/powerpoint/2010/main" val="1111189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1D8EEC7B-E5BF-461A-972C-654485B51F3E}" type="slidenum">
              <a:rPr lang="en-GB" smtClean="0"/>
              <a:t>23</a:t>
            </a:fld>
            <a:endParaRPr lang="en-GB"/>
          </a:p>
        </p:txBody>
      </p:sp>
    </p:spTree>
    <p:extLst>
      <p:ext uri="{BB962C8B-B14F-4D97-AF65-F5344CB8AC3E}">
        <p14:creationId xmlns:p14="http://schemas.microsoft.com/office/powerpoint/2010/main" val="2827356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1D8EEC7B-E5BF-461A-972C-654485B51F3E}" type="slidenum">
              <a:rPr lang="en-GB" smtClean="0"/>
              <a:t>27</a:t>
            </a:fld>
            <a:endParaRPr lang="en-GB"/>
          </a:p>
        </p:txBody>
      </p:sp>
    </p:spTree>
    <p:extLst>
      <p:ext uri="{BB962C8B-B14F-4D97-AF65-F5344CB8AC3E}">
        <p14:creationId xmlns:p14="http://schemas.microsoft.com/office/powerpoint/2010/main" val="397484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E29CEFE-B971-44C5-88CB-16F76FDFEDC6}" type="slidenum">
              <a:rPr lang="en-GB" smtClean="0"/>
              <a:t>29</a:t>
            </a:fld>
            <a:endParaRPr lang="en-GB"/>
          </a:p>
        </p:txBody>
      </p:sp>
    </p:spTree>
    <p:extLst>
      <p:ext uri="{BB962C8B-B14F-4D97-AF65-F5344CB8AC3E}">
        <p14:creationId xmlns:p14="http://schemas.microsoft.com/office/powerpoint/2010/main" val="20906393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92CB8D9-67E2-410A-92CE-9C829B00554B}" type="datetime1">
              <a:rPr lang="en-GB" smtClean="0"/>
              <a:t>03/12/2016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114243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D087502-6112-4E83-9257-C467D0051E2B}" type="datetime1">
              <a:rPr lang="en-GB" smtClean="0"/>
              <a:t>03/12/2016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3178294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9B7114-492E-4A59-8077-CDB3FAE19385}" type="datetime1">
              <a:rPr lang="en-GB" smtClean="0"/>
              <a:t>03/12/2016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A348B8-A9CB-4A95-8777-FAD3597FCB9E}"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721172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600D99C-3BC7-4C37-8888-5FC297CBC3EF}" type="datetime1">
              <a:rPr lang="en-GB" smtClean="0"/>
              <a:t>03/12/2016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31702365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85CCECA-7FC6-4DAD-BDC2-E632B71CC5C1}" type="datetime1">
              <a:rPr lang="en-GB" smtClean="0"/>
              <a:t>03/12/2016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A348B8-A9CB-4A95-8777-FAD3597FCB9E}"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90971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4D6B403-D2CA-44B8-82B1-EE8EBB9059D8}" type="datetime1">
              <a:rPr lang="en-GB" smtClean="0"/>
              <a:t>03/12/2016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5456412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D17CE7C-8482-4CCA-8A9A-B14CEF535190}" type="datetime1">
              <a:rPr lang="en-GB" smtClean="0"/>
              <a:t>03/12/2016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1398817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7D58F04-8E6F-4AB9-A253-FCA7247A8F2B}" type="datetime1">
              <a:rPr lang="en-GB" smtClean="0"/>
              <a:t>03/12/2016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367645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0B8C458-78F4-4A57-96C0-AF8692A4DE5C}" type="datetime1">
              <a:rPr lang="en-GB" smtClean="0"/>
              <a:t>03/12/2016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7292004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AAC26E-EA4F-4CAA-B1FF-AC49ACEB1442}" type="datetime1">
              <a:rPr lang="en-GB" smtClean="0"/>
              <a:t>03/12/2016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1100263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218A211-B0A5-4C11-B4DA-4E760752A899}" type="datetime1">
              <a:rPr lang="en-GB" smtClean="0"/>
              <a:t>03/12/2016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1453739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5108F2A-4759-42DB-8221-9FDDCE332ED2}" type="datetime1">
              <a:rPr lang="en-GB" smtClean="0"/>
              <a:t>03/12/2016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30206070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3159973-F601-46D4-98A5-4520C00F71C4}" type="datetime1">
              <a:rPr lang="en-GB" smtClean="0"/>
              <a:t>03/12/2016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1719185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61C7C0-07BD-4EE8-9FC4-AC699AE96CDB}" type="datetime1">
              <a:rPr lang="en-GB" smtClean="0"/>
              <a:t>03/12/2016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4151234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6F3D4F-B7FE-4B1F-818A-731F5A094173}" type="datetime1">
              <a:rPr lang="en-GB" smtClean="0"/>
              <a:t>03/12/2016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EA348B8-A9CB-4A95-8777-FAD3597FCB9E}" type="slidenum">
              <a:rPr lang="en-GB" smtClean="0"/>
              <a:t>‹#›</a:t>
            </a:fld>
            <a:endParaRPr lang="en-GB"/>
          </a:p>
        </p:txBody>
      </p:sp>
    </p:spTree>
    <p:extLst>
      <p:ext uri="{BB962C8B-B14F-4D97-AF65-F5344CB8AC3E}">
        <p14:creationId xmlns:p14="http://schemas.microsoft.com/office/powerpoint/2010/main" val="2514395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EA348B8-A9CB-4A95-8777-FAD3597FCB9E}" type="slidenum">
              <a:rPr lang="en-GB" smtClean="0"/>
              <a:t>‹#›</a:t>
            </a:fld>
            <a:endParaRPr lang="en-GB"/>
          </a:p>
        </p:txBody>
      </p:sp>
      <p:sp>
        <p:nvSpPr>
          <p:cNvPr id="5" name="Date Placeholder 4"/>
          <p:cNvSpPr>
            <a:spLocks noGrp="1"/>
          </p:cNvSpPr>
          <p:nvPr>
            <p:ph type="dt" sz="half" idx="10"/>
          </p:nvPr>
        </p:nvSpPr>
        <p:spPr/>
        <p:txBody>
          <a:bodyPr/>
          <a:lstStyle/>
          <a:p>
            <a:fld id="{635154DD-7E08-405E-92A7-865CBA16C3AE}" type="datetime1">
              <a:rPr lang="en-GB" smtClean="0"/>
              <a:t>03/12/2016</a:t>
            </a:fld>
            <a:endParaRPr lang="en-GB"/>
          </a:p>
        </p:txBody>
      </p:sp>
    </p:spTree>
    <p:extLst>
      <p:ext uri="{BB962C8B-B14F-4D97-AF65-F5344CB8AC3E}">
        <p14:creationId xmlns:p14="http://schemas.microsoft.com/office/powerpoint/2010/main" val="2671433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BDB2BDF-B279-4004-B226-A23713AD9EFD}" type="datetime1">
              <a:rPr lang="en-GB" smtClean="0"/>
              <a:t>03/12/2016</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EA348B8-A9CB-4A95-8777-FAD3597FCB9E}" type="slidenum">
              <a:rPr lang="en-GB" smtClean="0"/>
              <a:t>‹#›</a:t>
            </a:fld>
            <a:endParaRPr lang="en-GB"/>
          </a:p>
        </p:txBody>
      </p:sp>
    </p:spTree>
    <p:extLst>
      <p:ext uri="{BB962C8B-B14F-4D97-AF65-F5344CB8AC3E}">
        <p14:creationId xmlns:p14="http://schemas.microsoft.com/office/powerpoint/2010/main" val="454551456"/>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2829229" y="119179"/>
            <a:ext cx="5704631" cy="728797"/>
          </a:xfrm>
          <a:prstGeom prst="rect">
            <a:avLst/>
          </a:prstGeom>
        </p:spPr>
        <p:txBody>
          <a:bodyPr vert="horz" lIns="91440" tIns="45720" rIns="91440" bIns="45720" rtlCol="0" anchor="b">
            <a:noAutofit/>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2000" b="1" dirty="0" smtClean="0">
                <a:solidFill>
                  <a:schemeClr val="tx1"/>
                </a:solidFill>
                <a:latin typeface="Times New Roman" panose="02020603050405020304" pitchFamily="18" charset="0"/>
                <a:cs typeface="Times New Roman" panose="02020603050405020304" pitchFamily="18" charset="0"/>
              </a:rPr>
              <a:t>TRƯỜNG ĐẠI HỌC CÔNG NGHỆ THÔNG TIN</a:t>
            </a:r>
            <a:endParaRPr lang="vi-VN" sz="2000" b="1" dirty="0">
              <a:solidFill>
                <a:schemeClr val="tx1"/>
              </a:solidFill>
              <a:latin typeface="Times New Roman" panose="02020603050405020304" pitchFamily="18" charset="0"/>
              <a:cs typeface="Times New Roman" panose="02020603050405020304" pitchFamily="18" charset="0"/>
            </a:endParaRPr>
          </a:p>
          <a:p>
            <a:pPr algn="ctr"/>
            <a:r>
              <a:rPr lang="vi-VN" sz="2000" b="1" dirty="0" smtClean="0">
                <a:solidFill>
                  <a:schemeClr val="tx1"/>
                </a:solidFill>
                <a:latin typeface="Times New Roman" panose="02020603050405020304" pitchFamily="18" charset="0"/>
                <a:cs typeface="Times New Roman" panose="02020603050405020304" pitchFamily="18" charset="0"/>
              </a:rPr>
              <a:t>ĐẠI HỌC QUỐC GIA TP.HCM</a:t>
            </a:r>
            <a:endParaRPr lang="en-US" sz="2000" b="1" dirty="0">
              <a:solidFill>
                <a:schemeClr val="tx1"/>
              </a:solidFill>
              <a:latin typeface="Times New Roman" panose="02020603050405020304" pitchFamily="18" charset="0"/>
              <a:cs typeface="Times New Roman" panose="02020603050405020304" pitchFamily="18" charset="0"/>
            </a:endParaRPr>
          </a:p>
        </p:txBody>
      </p:sp>
      <p:pic>
        <p:nvPicPr>
          <p:cNvPr id="6" name="Content Placeholder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29614" y="847976"/>
            <a:ext cx="942486" cy="799064"/>
          </a:xfrm>
          <a:prstGeom prst="rect">
            <a:avLst/>
          </a:prstGeom>
        </p:spPr>
      </p:pic>
      <p:sp>
        <p:nvSpPr>
          <p:cNvPr id="7" name="Title 1"/>
          <p:cNvSpPr txBox="1">
            <a:spLocks/>
          </p:cNvSpPr>
          <p:nvPr/>
        </p:nvSpPr>
        <p:spPr>
          <a:xfrm>
            <a:off x="2397196" y="1651520"/>
            <a:ext cx="6568698" cy="601955"/>
          </a:xfrm>
          <a:prstGeom prst="rect">
            <a:avLst/>
          </a:prstGeom>
        </p:spPr>
        <p:txBody>
          <a:bodyPr vert="horz" lIns="91440" tIns="45720" rIns="91440" bIns="45720" rtlCol="0" anchor="b">
            <a:noAutofit/>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200" b="1" dirty="0" smtClean="0">
                <a:solidFill>
                  <a:schemeClr val="tx1"/>
                </a:solidFill>
              </a:rPr>
              <a:t>HUMAN COMPUTER INTERACTION</a:t>
            </a:r>
            <a:endParaRPr lang="en-GB" sz="3200" dirty="0">
              <a:solidFill>
                <a:schemeClr val="tx1"/>
              </a:solidFill>
            </a:endParaRPr>
          </a:p>
        </p:txBody>
      </p:sp>
      <p:sp>
        <p:nvSpPr>
          <p:cNvPr id="9" name="TextBox 8"/>
          <p:cNvSpPr txBox="1"/>
          <p:nvPr/>
        </p:nvSpPr>
        <p:spPr>
          <a:xfrm>
            <a:off x="2977929" y="4267440"/>
            <a:ext cx="5144257" cy="2139047"/>
          </a:xfrm>
          <a:prstGeom prst="rect">
            <a:avLst/>
          </a:prstGeom>
          <a:noFill/>
        </p:spPr>
        <p:txBody>
          <a:bodyPr wrap="square" rtlCol="0">
            <a:spAutoFit/>
          </a:bodyPr>
          <a:lstStyle/>
          <a:p>
            <a:pPr>
              <a:spcAft>
                <a:spcPts val="600"/>
              </a:spcAft>
            </a:pPr>
            <a:r>
              <a:rPr lang="en-US" b="1" dirty="0" smtClean="0">
                <a:latin typeface="Times New Roman" panose="02020603050405020304" pitchFamily="18" charset="0"/>
                <a:cs typeface="Times New Roman" panose="02020603050405020304" pitchFamily="18" charset="0"/>
              </a:rPr>
              <a:t>Gi</a:t>
            </a:r>
            <a:r>
              <a:rPr lang="vi-VN" b="1" dirty="0" smtClean="0">
                <a:latin typeface="Times New Roman" panose="02020603050405020304" pitchFamily="18" charset="0"/>
                <a:cs typeface="Times New Roman" panose="02020603050405020304" pitchFamily="18" charset="0"/>
              </a:rPr>
              <a:t>ảng</a:t>
            </a:r>
            <a:r>
              <a:rPr lang="en-US" b="1" dirty="0" smtClean="0">
                <a:latin typeface="Times New Roman" panose="02020603050405020304" pitchFamily="18" charset="0"/>
                <a:cs typeface="Times New Roman" panose="02020603050405020304" pitchFamily="18" charset="0"/>
              </a:rPr>
              <a:t> </a:t>
            </a:r>
            <a:r>
              <a:rPr lang="vi-VN" b="1" dirty="0" smtClean="0">
                <a:latin typeface="Times New Roman" panose="02020603050405020304" pitchFamily="18" charset="0"/>
                <a:cs typeface="Times New Roman" panose="02020603050405020304" pitchFamily="18" charset="0"/>
              </a:rPr>
              <a:t>v</a:t>
            </a:r>
            <a:r>
              <a:rPr lang="en-US" b="1" dirty="0" smtClean="0">
                <a:latin typeface="Times New Roman" panose="02020603050405020304" pitchFamily="18" charset="0"/>
                <a:cs typeface="Times New Roman" panose="02020603050405020304" pitchFamily="18" charset="0"/>
              </a:rPr>
              <a:t>iên </a:t>
            </a:r>
            <a:r>
              <a:rPr lang="vi-VN" b="1" dirty="0" smtClean="0">
                <a:latin typeface="Times New Roman" panose="02020603050405020304" pitchFamily="18" charset="0"/>
                <a:cs typeface="Times New Roman" panose="02020603050405020304" pitchFamily="18" charset="0"/>
              </a:rPr>
              <a:t>h</a:t>
            </a:r>
            <a:r>
              <a:rPr lang="en-US" b="1" dirty="0" smtClean="0">
                <a:latin typeface="Times New Roman" panose="02020603050405020304" pitchFamily="18" charset="0"/>
                <a:cs typeface="Times New Roman" panose="02020603050405020304" pitchFamily="18" charset="0"/>
              </a:rPr>
              <a:t>ướng </a:t>
            </a:r>
            <a:r>
              <a:rPr lang="vi-VN" b="1" dirty="0" smtClean="0">
                <a:latin typeface="Times New Roman" panose="02020603050405020304" pitchFamily="18" charset="0"/>
                <a:cs typeface="Times New Roman" panose="02020603050405020304" pitchFamily="18" charset="0"/>
              </a:rPr>
              <a:t>d</a:t>
            </a:r>
            <a:r>
              <a:rPr lang="en-US" b="1" dirty="0" smtClean="0">
                <a:latin typeface="Times New Roman" panose="02020603050405020304" pitchFamily="18" charset="0"/>
                <a:cs typeface="Times New Roman" panose="02020603050405020304" pitchFamily="18" charset="0"/>
              </a:rPr>
              <a:t>ẫn: </a:t>
            </a:r>
            <a:r>
              <a:rPr lang="vi-VN" b="1" dirty="0" smtClean="0">
                <a:latin typeface="Times New Roman" panose="02020603050405020304" pitchFamily="18" charset="0"/>
                <a:cs typeface="Times New Roman" panose="02020603050405020304" pitchFamily="18" charset="0"/>
              </a:rPr>
              <a:t>Th.S </a:t>
            </a:r>
            <a:r>
              <a:rPr lang="en-GB" b="1" dirty="0" smtClean="0">
                <a:latin typeface="Times New Roman" panose="02020603050405020304" pitchFamily="18" charset="0"/>
                <a:cs typeface="Times New Roman" panose="02020603050405020304" pitchFamily="18" charset="0"/>
              </a:rPr>
              <a:t>Nguyễn Công Hoan</a:t>
            </a:r>
            <a:endParaRPr lang="en-US" b="1" dirty="0" smtClean="0">
              <a:latin typeface="Times New Roman" panose="02020603050405020304" pitchFamily="18" charset="0"/>
              <a:cs typeface="Times New Roman" panose="02020603050405020304" pitchFamily="18" charset="0"/>
            </a:endParaRPr>
          </a:p>
          <a:p>
            <a:pPr>
              <a:spcAft>
                <a:spcPts val="600"/>
              </a:spcAft>
            </a:pPr>
            <a:r>
              <a:rPr lang="en-US" b="1" dirty="0" smtClean="0">
                <a:latin typeface="Times New Roman" panose="02020603050405020304" pitchFamily="18" charset="0"/>
                <a:cs typeface="Times New Roman" panose="02020603050405020304" pitchFamily="18" charset="0"/>
              </a:rPr>
              <a:t>Sinh </a:t>
            </a:r>
            <a:r>
              <a:rPr lang="vi-VN" b="1" dirty="0" smtClean="0">
                <a:latin typeface="Times New Roman" panose="02020603050405020304" pitchFamily="18" charset="0"/>
                <a:cs typeface="Times New Roman" panose="02020603050405020304" pitchFamily="18" charset="0"/>
              </a:rPr>
              <a:t>vi</a:t>
            </a:r>
            <a:r>
              <a:rPr lang="en-US" b="1" dirty="0" smtClean="0">
                <a:latin typeface="Times New Roman" panose="02020603050405020304" pitchFamily="18" charset="0"/>
                <a:cs typeface="Times New Roman" panose="02020603050405020304" pitchFamily="18" charset="0"/>
              </a:rPr>
              <a:t>ên</a:t>
            </a:r>
            <a:r>
              <a:rPr lang="vi-VN" b="1" dirty="0" smtClean="0">
                <a:latin typeface="Times New Roman" panose="02020603050405020304" pitchFamily="18" charset="0"/>
                <a:cs typeface="Times New Roman" panose="02020603050405020304" pitchFamily="18" charset="0"/>
              </a:rPr>
              <a:t> thực hiện</a:t>
            </a:r>
            <a:r>
              <a:rPr lang="en-US" b="1" dirty="0" smtClean="0">
                <a:latin typeface="Times New Roman" panose="02020603050405020304" pitchFamily="18" charset="0"/>
                <a:cs typeface="Times New Roman" panose="02020603050405020304" pitchFamily="18" charset="0"/>
              </a:rPr>
              <a:t>:</a:t>
            </a:r>
            <a:r>
              <a:rPr lang="vi-VN" b="1" dirty="0" smtClean="0">
                <a:latin typeface="Times New Roman" panose="02020603050405020304" pitchFamily="18" charset="0"/>
                <a:cs typeface="Times New Roman" panose="02020603050405020304" pitchFamily="18" charset="0"/>
              </a:rPr>
              <a:t> Nhóm </a:t>
            </a:r>
            <a:r>
              <a:rPr lang="en-GB" b="1" dirty="0" smtClean="0">
                <a:latin typeface="Times New Roman" panose="02020603050405020304" pitchFamily="18" charset="0"/>
                <a:cs typeface="Times New Roman" panose="02020603050405020304" pitchFamily="18" charset="0"/>
              </a:rPr>
              <a:t>20</a:t>
            </a:r>
            <a:r>
              <a:rPr lang="vi-VN" b="1" dirty="0" smtClean="0">
                <a:latin typeface="Times New Roman" panose="02020603050405020304" pitchFamily="18" charset="0"/>
                <a:cs typeface="Times New Roman" panose="02020603050405020304" pitchFamily="18" charset="0"/>
              </a:rPr>
              <a:t>:</a:t>
            </a:r>
          </a:p>
          <a:p>
            <a:pPr>
              <a:spcAft>
                <a:spcPts val="600"/>
              </a:spcAft>
            </a:pPr>
            <a:r>
              <a:rPr lang="vi-VN" b="1" dirty="0" smtClean="0">
                <a:latin typeface="Times New Roman" panose="02020603050405020304" pitchFamily="18" charset="0"/>
                <a:cs typeface="Times New Roman" panose="02020603050405020304" pitchFamily="18" charset="0"/>
              </a:rPr>
              <a:t>		   1</a:t>
            </a:r>
            <a:r>
              <a:rPr lang="en-US" b="1" dirty="0" smtClean="0">
                <a:latin typeface="Times New Roman" panose="02020603050405020304" pitchFamily="18" charset="0"/>
                <a:cs typeface="Times New Roman" panose="02020603050405020304" pitchFamily="18" charset="0"/>
              </a:rPr>
              <a:t>2520</a:t>
            </a:r>
            <a:r>
              <a:rPr lang="vi-VN" b="1" dirty="0" smtClean="0">
                <a:latin typeface="Times New Roman" panose="02020603050405020304" pitchFamily="18" charset="0"/>
                <a:cs typeface="Times New Roman" panose="02020603050405020304" pitchFamily="18" charset="0"/>
              </a:rPr>
              <a:t>026</a:t>
            </a:r>
            <a:r>
              <a:rPr lang="en-US" b="1" dirty="0" smtClean="0">
                <a:latin typeface="Times New Roman" panose="02020603050405020304" pitchFamily="18" charset="0"/>
                <a:cs typeface="Times New Roman" panose="02020603050405020304" pitchFamily="18" charset="0"/>
              </a:rPr>
              <a:t> – </a:t>
            </a:r>
            <a:r>
              <a:rPr lang="vi-VN" b="1" dirty="0" smtClean="0">
                <a:latin typeface="Times New Roman" panose="02020603050405020304" pitchFamily="18" charset="0"/>
                <a:cs typeface="Times New Roman" panose="02020603050405020304" pitchFamily="18" charset="0"/>
              </a:rPr>
              <a:t>Phan Y Biển </a:t>
            </a:r>
          </a:p>
          <a:p>
            <a:pPr>
              <a:spcAft>
                <a:spcPts val="600"/>
              </a:spcAft>
            </a:pPr>
            <a:r>
              <a:rPr lang="vi-VN" b="1" dirty="0" smtClean="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12520</a:t>
            </a:r>
            <a:r>
              <a:rPr lang="en-GB" b="1" dirty="0" smtClean="0">
                <a:latin typeface="Times New Roman" panose="02020603050405020304" pitchFamily="18" charset="0"/>
                <a:cs typeface="Times New Roman" panose="02020603050405020304" pitchFamily="18" charset="0"/>
              </a:rPr>
              <a:t>034</a:t>
            </a:r>
            <a:r>
              <a:rPr lang="vi-VN" b="1" dirty="0" smtClean="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 </a:t>
            </a:r>
            <a:r>
              <a:rPr lang="en-GB" b="1" dirty="0" smtClean="0">
                <a:latin typeface="Times New Roman" panose="02020603050405020304" pitchFamily="18" charset="0"/>
                <a:cs typeface="Times New Roman" panose="02020603050405020304" pitchFamily="18" charset="0"/>
              </a:rPr>
              <a:t>Nguyễn Văn Cảnh</a:t>
            </a:r>
            <a:endParaRPr lang="vi-VN" b="1" dirty="0" smtClean="0">
              <a:latin typeface="Times New Roman" panose="02020603050405020304" pitchFamily="18" charset="0"/>
              <a:cs typeface="Times New Roman" panose="02020603050405020304" pitchFamily="18" charset="0"/>
            </a:endParaRPr>
          </a:p>
          <a:p>
            <a:pPr>
              <a:spcAft>
                <a:spcPts val="600"/>
              </a:spcAft>
            </a:pPr>
            <a:r>
              <a:rPr lang="vi-VN" b="1" dirty="0" smtClean="0">
                <a:latin typeface="Times New Roman" panose="02020603050405020304" pitchFamily="18" charset="0"/>
                <a:cs typeface="Times New Roman" panose="02020603050405020304" pitchFamily="18" charset="0"/>
              </a:rPr>
              <a:t>		   12520</a:t>
            </a:r>
            <a:r>
              <a:rPr lang="en-GB" b="1" dirty="0" smtClean="0">
                <a:latin typeface="Times New Roman" panose="02020603050405020304" pitchFamily="18" charset="0"/>
                <a:cs typeface="Times New Roman" panose="02020603050405020304" pitchFamily="18" charset="0"/>
              </a:rPr>
              <a:t>263</a:t>
            </a:r>
            <a:r>
              <a:rPr lang="vi-VN" b="1" dirty="0" smtClean="0">
                <a:latin typeface="Times New Roman" panose="02020603050405020304" pitchFamily="18" charset="0"/>
                <a:cs typeface="Times New Roman" panose="02020603050405020304" pitchFamily="18" charset="0"/>
              </a:rPr>
              <a:t> – </a:t>
            </a:r>
            <a:r>
              <a:rPr lang="en-GB" b="1" dirty="0" smtClean="0">
                <a:latin typeface="Times New Roman" panose="02020603050405020304" pitchFamily="18" charset="0"/>
                <a:cs typeface="Times New Roman" panose="02020603050405020304" pitchFamily="18" charset="0"/>
              </a:rPr>
              <a:t>Trần Bình Minh</a:t>
            </a:r>
            <a:r>
              <a:rPr lang="vi-VN" b="1" dirty="0" smtClean="0">
                <a:latin typeface="Times New Roman" panose="02020603050405020304" pitchFamily="18" charset="0"/>
                <a:cs typeface="Times New Roman" panose="02020603050405020304" pitchFamily="18" charset="0"/>
              </a:rPr>
              <a:t> </a:t>
            </a:r>
          </a:p>
          <a:p>
            <a:pPr>
              <a:spcAft>
                <a:spcPts val="600"/>
              </a:spcAft>
            </a:pPr>
            <a:r>
              <a:rPr lang="vi-VN" b="1" dirty="0" smtClean="0">
                <a:latin typeface="Times New Roman" panose="02020603050405020304" pitchFamily="18" charset="0"/>
                <a:cs typeface="Times New Roman" panose="02020603050405020304" pitchFamily="18" charset="0"/>
              </a:rPr>
              <a:t>		   125203</a:t>
            </a:r>
            <a:r>
              <a:rPr lang="en-GB" b="1" dirty="0" smtClean="0">
                <a:latin typeface="Times New Roman" panose="02020603050405020304" pitchFamily="18" charset="0"/>
                <a:cs typeface="Times New Roman" panose="02020603050405020304" pitchFamily="18" charset="0"/>
              </a:rPr>
              <a:t>47</a:t>
            </a:r>
            <a:r>
              <a:rPr lang="vi-VN" b="1" dirty="0" smtClean="0">
                <a:latin typeface="Times New Roman" panose="02020603050405020304" pitchFamily="18" charset="0"/>
                <a:cs typeface="Times New Roman" panose="02020603050405020304" pitchFamily="18" charset="0"/>
              </a:rPr>
              <a:t> –</a:t>
            </a:r>
            <a:r>
              <a:rPr lang="en-GB" b="1" dirty="0" smtClean="0">
                <a:latin typeface="Times New Roman" panose="02020603050405020304" pitchFamily="18" charset="0"/>
                <a:cs typeface="Times New Roman" panose="02020603050405020304" pitchFamily="18" charset="0"/>
              </a:rPr>
              <a:t> Phạm Minh Quy</a:t>
            </a:r>
            <a:r>
              <a:rPr lang="vi-VN" b="1" dirty="0" smtClean="0">
                <a:latin typeface="Times New Roman" panose="02020603050405020304" pitchFamily="18" charset="0"/>
                <a:cs typeface="Times New Roman" panose="02020603050405020304" pitchFamily="18" charset="0"/>
              </a:rPr>
              <a:t> </a:t>
            </a:r>
          </a:p>
        </p:txBody>
      </p:sp>
      <p:sp>
        <p:nvSpPr>
          <p:cNvPr id="10" name="Title 1"/>
          <p:cNvSpPr txBox="1">
            <a:spLocks/>
          </p:cNvSpPr>
          <p:nvPr/>
        </p:nvSpPr>
        <p:spPr>
          <a:xfrm>
            <a:off x="2895545" y="3242246"/>
            <a:ext cx="5572000" cy="601955"/>
          </a:xfrm>
          <a:prstGeom prst="rect">
            <a:avLst/>
          </a:prstGeom>
        </p:spPr>
        <p:txBody>
          <a:bodyPr vert="horz" lIns="91440" tIns="45720" rIns="91440" bIns="45720" rtlCol="0" anchor="b">
            <a:noAutofit/>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200" b="1" dirty="0">
                <a:solidFill>
                  <a:schemeClr val="accent1">
                    <a:lumMod val="50000"/>
                  </a:schemeClr>
                </a:solidFill>
              </a:rPr>
              <a:t>EVALUTION: START PAGE </a:t>
            </a:r>
            <a:r>
              <a:rPr lang="en-US" sz="3200" b="1" dirty="0" smtClean="0">
                <a:solidFill>
                  <a:schemeClr val="accent1">
                    <a:lumMod val="50000"/>
                  </a:schemeClr>
                </a:solidFill>
              </a:rPr>
              <a:t>OF</a:t>
            </a:r>
            <a:r>
              <a:rPr lang="en-GB" sz="3200" dirty="0">
                <a:solidFill>
                  <a:schemeClr val="accent1">
                    <a:lumMod val="50000"/>
                  </a:schemeClr>
                </a:solidFill>
              </a:rPr>
              <a:t> </a:t>
            </a:r>
            <a:endParaRPr lang="en-GB" sz="3200" dirty="0" smtClean="0">
              <a:solidFill>
                <a:schemeClr val="accent1">
                  <a:lumMod val="50000"/>
                </a:schemeClr>
              </a:solidFill>
            </a:endParaRPr>
          </a:p>
          <a:p>
            <a:pPr algn="ctr"/>
            <a:r>
              <a:rPr lang="en-US" sz="3200" b="1" dirty="0" smtClean="0">
                <a:solidFill>
                  <a:schemeClr val="accent1">
                    <a:lumMod val="50000"/>
                  </a:schemeClr>
                </a:solidFill>
              </a:rPr>
              <a:t>MICROSOFT </a:t>
            </a:r>
            <a:r>
              <a:rPr lang="en-US" sz="3200" b="1" dirty="0">
                <a:solidFill>
                  <a:schemeClr val="accent1">
                    <a:lumMod val="50000"/>
                  </a:schemeClr>
                </a:solidFill>
              </a:rPr>
              <a:t>EDGE</a:t>
            </a:r>
            <a:endParaRPr lang="en-GB" sz="3200" dirty="0">
              <a:solidFill>
                <a:schemeClr val="accent1">
                  <a:lumMod val="50000"/>
                </a:schemeClr>
              </a:solidFill>
            </a:endParaRPr>
          </a:p>
        </p:txBody>
      </p:sp>
    </p:spTree>
    <p:extLst>
      <p:ext uri="{BB962C8B-B14F-4D97-AF65-F5344CB8AC3E}">
        <p14:creationId xmlns:p14="http://schemas.microsoft.com/office/powerpoint/2010/main" val="13269604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42759" y="1345580"/>
            <a:ext cx="6886852" cy="3785652"/>
          </a:xfrm>
          <a:prstGeom prst="rect">
            <a:avLst/>
          </a:prstGeom>
          <a:noFill/>
        </p:spPr>
        <p:txBody>
          <a:bodyPr wrap="square" rtlCol="0">
            <a:spAutoFit/>
          </a:bodyPr>
          <a:lstStyle/>
          <a:p>
            <a:pPr>
              <a:lnSpc>
                <a:spcPct val="200000"/>
              </a:lnSpc>
              <a:buClr>
                <a:schemeClr val="accent2"/>
              </a:buClr>
            </a:pPr>
            <a:r>
              <a:rPr lang="en-GB" sz="4000" b="1" dirty="0" smtClean="0">
                <a:latin typeface="Segoe UI" panose="020B0502040204020203" pitchFamily="34" charset="0"/>
                <a:cs typeface="Segoe UI" panose="020B0502040204020203" pitchFamily="34" charset="0"/>
              </a:rPr>
              <a:t>Thanh địa chỉ</a:t>
            </a:r>
          </a:p>
          <a:p>
            <a:pPr>
              <a:lnSpc>
                <a:spcPct val="200000"/>
              </a:lnSpc>
              <a:buClr>
                <a:schemeClr val="accent2"/>
              </a:buClr>
            </a:pPr>
            <a:r>
              <a:rPr lang="en-GB" sz="4000" b="1" dirty="0" smtClean="0">
                <a:latin typeface="Segoe UI" panose="020B0502040204020203" pitchFamily="34" charset="0"/>
                <a:cs typeface="Segoe UI" panose="020B0502040204020203" pitchFamily="34" charset="0"/>
              </a:rPr>
              <a:t>Các nút chức năng</a:t>
            </a:r>
          </a:p>
          <a:p>
            <a:pPr>
              <a:lnSpc>
                <a:spcPct val="200000"/>
              </a:lnSpc>
              <a:buClr>
                <a:schemeClr val="accent2"/>
              </a:buClr>
            </a:pPr>
            <a:r>
              <a:rPr lang="en-GB" sz="4000" b="1" dirty="0" smtClean="0">
                <a:latin typeface="Segoe UI" panose="020B0502040204020203" pitchFamily="34" charset="0"/>
                <a:cs typeface="Segoe UI" panose="020B0502040204020203" pitchFamily="34" charset="0"/>
              </a:rPr>
              <a:t>Hiển thị nội dung</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4381" y="3176145"/>
            <a:ext cx="381053" cy="381053"/>
          </a:xfrm>
          <a:prstGeom prst="rect">
            <a:avLst/>
          </a:prstGeom>
        </p:spPr>
      </p:pic>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4381" y="4404870"/>
            <a:ext cx="381053" cy="381053"/>
          </a:xfrm>
          <a:prstGeom prst="rect">
            <a:avLst/>
          </a:prstGeom>
        </p:spPr>
      </p:pic>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4381" y="1947420"/>
            <a:ext cx="381053" cy="381053"/>
          </a:xfrm>
          <a:prstGeom prst="rect">
            <a:avLst/>
          </a:prstGeom>
        </p:spPr>
      </p:pic>
    </p:spTree>
    <p:extLst>
      <p:ext uri="{BB962C8B-B14F-4D97-AF65-F5344CB8AC3E}">
        <p14:creationId xmlns:p14="http://schemas.microsoft.com/office/powerpoint/2010/main" val="42630848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7"/>
          <p:cNvSpPr txBox="1">
            <a:spLocks/>
          </p:cNvSpPr>
          <p:nvPr/>
        </p:nvSpPr>
        <p:spPr>
          <a:xfrm>
            <a:off x="495356" y="1197736"/>
            <a:ext cx="8571428" cy="1644986"/>
          </a:xfrm>
          <a:prstGeom prst="rect">
            <a:avLst/>
          </a:prstGeom>
        </p:spPr>
        <p:txBody>
          <a:bodyPr vert="horz" lIns="91440" tIns="45720" rIns="91440" bIns="45720" rtlCol="0">
            <a:normAutofit fontScale="62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285750" indent="-285750" algn="just">
              <a:lnSpc>
                <a:spcPct val="170000"/>
              </a:lnSpc>
              <a:buFont typeface="Wingdings" panose="05000000000000000000" pitchFamily="2" charset="2"/>
              <a:buChar char="v"/>
            </a:pPr>
            <a:r>
              <a:rPr lang="en-US" sz="2900" dirty="0" smtClean="0">
                <a:solidFill>
                  <a:schemeClr val="tx1"/>
                </a:solidFill>
                <a:latin typeface="Segoe UI" panose="020B0502040204020203" pitchFamily="34" charset="0"/>
                <a:cs typeface="Segoe UI" panose="020B0502040204020203" pitchFamily="34" charset="0"/>
              </a:rPr>
              <a:t>Tương tự như Google Chrome, Edge chỉ có một khung trắng đảm nhận một lúc hai vai trò: thanh nhập địa chỉ trang web và cũng là thanh tìm kiếm.</a:t>
            </a:r>
          </a:p>
          <a:p>
            <a:pPr marL="285750" indent="-285750" algn="just">
              <a:lnSpc>
                <a:spcPct val="170000"/>
              </a:lnSpc>
              <a:buFont typeface="Wingdings" panose="05000000000000000000" pitchFamily="2" charset="2"/>
              <a:buChar char="v"/>
            </a:pPr>
            <a:r>
              <a:rPr lang="en-US" sz="2900" dirty="0" smtClean="0">
                <a:solidFill>
                  <a:schemeClr val="tx1"/>
                </a:solidFill>
                <a:latin typeface="Segoe UI" panose="020B0502040204020203" pitchFamily="34" charset="0"/>
                <a:cs typeface="Segoe UI" panose="020B0502040204020203" pitchFamily="34" charset="0"/>
              </a:rPr>
              <a:t>Chức năng tìm kiếm cho phép bạn nhập từ tìm kiếm với Bing và Conrtana. </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9" name="TextBox 8"/>
          <p:cNvSpPr txBox="1"/>
          <p:nvPr/>
        </p:nvSpPr>
        <p:spPr>
          <a:xfrm>
            <a:off x="1044785" y="295999"/>
            <a:ext cx="3394211" cy="523220"/>
          </a:xfrm>
          <a:prstGeom prst="rect">
            <a:avLst/>
          </a:prstGeom>
          <a:noFill/>
        </p:spPr>
        <p:txBody>
          <a:bodyPr wrap="square" rtlCol="0">
            <a:spAutoFit/>
          </a:bodyPr>
          <a:lstStyle/>
          <a:p>
            <a:r>
              <a:rPr lang="en-GB" sz="2800" b="1" smtClean="0">
                <a:solidFill>
                  <a:schemeClr val="bg1"/>
                </a:solidFill>
                <a:latin typeface="Segoe UI" panose="020B0502040204020203" pitchFamily="34" charset="0"/>
                <a:cs typeface="Segoe UI" panose="020B0502040204020203" pitchFamily="34" charset="0"/>
              </a:rPr>
              <a:t>Thanh địa chỉ</a:t>
            </a:r>
            <a:endParaRPr lang="en-GB" sz="2800" b="1" dirty="0">
              <a:solidFill>
                <a:schemeClr val="bg1"/>
              </a:solidFill>
              <a:latin typeface="Segoe UI" panose="020B0502040204020203" pitchFamily="34" charset="0"/>
              <a:cs typeface="Segoe UI" panose="020B0502040204020203" pitchFamily="34" charset="0"/>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9993" y="2842722"/>
            <a:ext cx="4406424" cy="2380630"/>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48250" y="2842722"/>
            <a:ext cx="4406424" cy="2380630"/>
          </a:xfrm>
          <a:prstGeom prst="rect">
            <a:avLst/>
          </a:prstGeom>
        </p:spPr>
      </p:pic>
    </p:spTree>
    <p:extLst>
      <p:ext uri="{BB962C8B-B14F-4D97-AF65-F5344CB8AC3E}">
        <p14:creationId xmlns:p14="http://schemas.microsoft.com/office/powerpoint/2010/main" val="1868479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7"/>
          <p:cNvSpPr txBox="1">
            <a:spLocks/>
          </p:cNvSpPr>
          <p:nvPr/>
        </p:nvSpPr>
        <p:spPr>
          <a:xfrm>
            <a:off x="495356" y="1059948"/>
            <a:ext cx="8571428" cy="272291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285750" indent="-285750" algn="just">
              <a:lnSpc>
                <a:spcPct val="150000"/>
              </a:lnSpc>
              <a:buFont typeface="Wingdings" panose="05000000000000000000" pitchFamily="2" charset="2"/>
              <a:buChar char="v"/>
            </a:pPr>
            <a:r>
              <a:rPr lang="en-US" dirty="0" smtClean="0">
                <a:solidFill>
                  <a:schemeClr val="tx1"/>
                </a:solidFill>
                <a:latin typeface="Segoe UI" panose="020B0502040204020203" pitchFamily="34" charset="0"/>
                <a:cs typeface="Segoe UI" panose="020B0502040204020203" pitchFamily="34" charset="0"/>
              </a:rPr>
              <a:t>Bên trái thanh địa chỉ là sẽ là 3 nút chức năng mặc định được làm đẹp hơn rất nhiều lần so với trên Internet Explorer: Back, Forward và Refresh.</a:t>
            </a:r>
          </a:p>
          <a:p>
            <a:pPr marL="285750" indent="-285750" algn="just">
              <a:lnSpc>
                <a:spcPct val="150000"/>
              </a:lnSpc>
              <a:buFont typeface="Wingdings" panose="05000000000000000000" pitchFamily="2" charset="2"/>
              <a:buChar char="v"/>
            </a:pPr>
            <a:r>
              <a:rPr lang="en-US" dirty="0" smtClean="0">
                <a:solidFill>
                  <a:schemeClr val="tx1"/>
                </a:solidFill>
                <a:latin typeface="Segoe UI" panose="020B0502040204020203" pitchFamily="34" charset="0"/>
                <a:cs typeface="Segoe UI" panose="020B0502040204020203" pitchFamily="34" charset="0"/>
              </a:rPr>
              <a:t>Bên trái thanh </a:t>
            </a:r>
            <a:r>
              <a:rPr lang="en-US" dirty="0" err="1" smtClean="0">
                <a:solidFill>
                  <a:schemeClr val="tx1"/>
                </a:solidFill>
                <a:latin typeface="Segoe UI" panose="020B0502040204020203" pitchFamily="34" charset="0"/>
                <a:cs typeface="Segoe UI" panose="020B0502040204020203" pitchFamily="34" charset="0"/>
              </a:rPr>
              <a:t>địa</a:t>
            </a:r>
            <a:r>
              <a:rPr lang="en-US" dirty="0" smtClean="0">
                <a:solidFill>
                  <a:schemeClr val="tx1"/>
                </a:solidFill>
                <a:latin typeface="Segoe UI" panose="020B0502040204020203" pitchFamily="34" charset="0"/>
                <a:cs typeface="Segoe UI" panose="020B0502040204020203" pitchFamily="34" charset="0"/>
              </a:rPr>
              <a:t> </a:t>
            </a:r>
            <a:r>
              <a:rPr lang="en-US" dirty="0" err="1" smtClean="0">
                <a:solidFill>
                  <a:schemeClr val="tx1"/>
                </a:solidFill>
                <a:latin typeface="Segoe UI" panose="020B0502040204020203" pitchFamily="34" charset="0"/>
                <a:cs typeface="Segoe UI" panose="020B0502040204020203" pitchFamily="34" charset="0"/>
              </a:rPr>
              <a:t>chỉ</a:t>
            </a:r>
            <a:r>
              <a:rPr lang="en-US" dirty="0" smtClean="0">
                <a:solidFill>
                  <a:schemeClr val="tx1"/>
                </a:solidFill>
                <a:latin typeface="Segoe UI" panose="020B0502040204020203" pitchFamily="34" charset="0"/>
                <a:cs typeface="Segoe UI" panose="020B0502040204020203" pitchFamily="34" charset="0"/>
              </a:rPr>
              <a:t> bao gồm 4 icon tương ứng với các chức năng: menu đa dụng (Favorites, Reading List, History và Download), chức năng ghi chú trực tiếp trên Web, chức năng chia sẻ trang web và cuối cùng là menu Setting.</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11" name="TextBox 10"/>
          <p:cNvSpPr txBox="1"/>
          <p:nvPr/>
        </p:nvSpPr>
        <p:spPr>
          <a:xfrm>
            <a:off x="1044785" y="295999"/>
            <a:ext cx="6824207" cy="523220"/>
          </a:xfrm>
          <a:prstGeom prst="rect">
            <a:avLst/>
          </a:prstGeom>
          <a:noFill/>
        </p:spPr>
        <p:txBody>
          <a:bodyPr wrap="square" rtlCol="0">
            <a:spAutoFit/>
          </a:bodyPr>
          <a:lstStyle/>
          <a:p>
            <a:r>
              <a:rPr lang="en-GB" sz="2800" b="1" smtClean="0">
                <a:solidFill>
                  <a:schemeClr val="bg1"/>
                </a:solidFill>
                <a:latin typeface="Segoe UI" panose="020B0502040204020203" pitchFamily="34" charset="0"/>
                <a:cs typeface="Segoe UI" panose="020B0502040204020203" pitchFamily="34" charset="0"/>
              </a:rPr>
              <a:t>Phần các nút chức năng</a:t>
            </a:r>
            <a:endParaRPr lang="en-GB" sz="2800" b="1" dirty="0">
              <a:solidFill>
                <a:schemeClr val="bg1"/>
              </a:solidFill>
              <a:latin typeface="Segoe UI" panose="020B0502040204020203" pitchFamily="34" charset="0"/>
              <a:cs typeface="Segoe UI" panose="020B0502040204020203" pitchFamily="34" charset="0"/>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39571" y="3430957"/>
            <a:ext cx="5288363" cy="2857109"/>
          </a:xfrm>
          <a:prstGeom prst="rect">
            <a:avLst/>
          </a:prstGeom>
        </p:spPr>
      </p:pic>
    </p:spTree>
    <p:extLst>
      <p:ext uri="{BB962C8B-B14F-4D97-AF65-F5344CB8AC3E}">
        <p14:creationId xmlns:p14="http://schemas.microsoft.com/office/powerpoint/2010/main" val="25554655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7"/>
          <p:cNvSpPr txBox="1">
            <a:spLocks/>
          </p:cNvSpPr>
          <p:nvPr/>
        </p:nvSpPr>
        <p:spPr>
          <a:xfrm>
            <a:off x="495356" y="1034896"/>
            <a:ext cx="8571428" cy="31475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285750" indent="-285750" algn="just">
              <a:lnSpc>
                <a:spcPct val="150000"/>
              </a:lnSpc>
              <a:buFont typeface="Wingdings" panose="05000000000000000000" pitchFamily="2" charset="2"/>
              <a:buChar char="v"/>
            </a:pPr>
            <a:r>
              <a:rPr lang="en-US" dirty="0" smtClean="0">
                <a:solidFill>
                  <a:schemeClr val="tx1"/>
                </a:solidFill>
                <a:latin typeface="Segoe UI" panose="020B0502040204020203" pitchFamily="34" charset="0"/>
                <a:cs typeface="Segoe UI" panose="020B0502040204020203" pitchFamily="34" charset="0"/>
              </a:rPr>
              <a:t>Một đặc điểm không thể không kể đến là khả năng scale (co giãn) các nội dung trên website rất tốt của Microsoft Edge. Bạn có thể phóng to hoặc thu nhỏ kích thước font chữ tùy thích, trình duyệt sẽ tự động scale nội dung theo giúp cho trải nghiệm web của bạn được giữ nguyên như </a:t>
            </a:r>
            <a:r>
              <a:rPr lang="en-US" dirty="0" err="1" smtClean="0">
                <a:solidFill>
                  <a:schemeClr val="tx1"/>
                </a:solidFill>
                <a:latin typeface="Segoe UI" panose="020B0502040204020203" pitchFamily="34" charset="0"/>
                <a:cs typeface="Segoe UI" panose="020B0502040204020203" pitchFamily="34" charset="0"/>
              </a:rPr>
              <a:t>lúc</a:t>
            </a:r>
            <a:r>
              <a:rPr lang="en-US" dirty="0" smtClean="0">
                <a:solidFill>
                  <a:schemeClr val="tx1"/>
                </a:solidFill>
                <a:latin typeface="Segoe UI" panose="020B0502040204020203" pitchFamily="34" charset="0"/>
                <a:cs typeface="Segoe UI" panose="020B0502040204020203" pitchFamily="34" charset="0"/>
              </a:rPr>
              <a:t> </a:t>
            </a:r>
            <a:r>
              <a:rPr lang="en-US" dirty="0" err="1" smtClean="0">
                <a:solidFill>
                  <a:schemeClr val="tx1"/>
                </a:solidFill>
                <a:latin typeface="Segoe UI" panose="020B0502040204020203" pitchFamily="34" charset="0"/>
                <a:cs typeface="Segoe UI" panose="020B0502040204020203" pitchFamily="34" charset="0"/>
              </a:rPr>
              <a:t>đầu</a:t>
            </a:r>
            <a:r>
              <a:rPr lang="en-US" dirty="0" smtClean="0">
                <a:solidFill>
                  <a:schemeClr val="tx1"/>
                </a:solidFill>
                <a:latin typeface="Segoe UI" panose="020B0502040204020203" pitchFamily="34" charset="0"/>
                <a:cs typeface="Segoe UI" panose="020B0502040204020203" pitchFamily="34" charset="0"/>
              </a:rPr>
              <a:t>.</a:t>
            </a:r>
          </a:p>
          <a:p>
            <a:pPr marL="285750" indent="-285750" algn="just">
              <a:lnSpc>
                <a:spcPct val="150000"/>
              </a:lnSpc>
              <a:buFont typeface="Wingdings" panose="05000000000000000000" pitchFamily="2" charset="2"/>
              <a:buChar char="v"/>
            </a:pPr>
            <a:r>
              <a:rPr lang="en-US" dirty="0" smtClean="0">
                <a:solidFill>
                  <a:schemeClr val="tx1"/>
                </a:solidFill>
                <a:latin typeface="Segoe UI" panose="020B0502040204020203" pitchFamily="34" charset="0"/>
                <a:cs typeface="Segoe UI" panose="020B0502040204020203" pitchFamily="34" charset="0"/>
              </a:rPr>
              <a:t>Tuy nhiên, với một vài trang web khi để ở dạng cửa sổ nửa màn hình, Edge vẫn chưa thể hiện nội dung tốt cho lắm, yêu cầu người dùng phải kéo qua trái, qua phải để có thể xem hết toàn bộ website.</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9" name="TextBox 8"/>
          <p:cNvSpPr txBox="1"/>
          <p:nvPr/>
        </p:nvSpPr>
        <p:spPr>
          <a:xfrm>
            <a:off x="1044784" y="295999"/>
            <a:ext cx="5768139" cy="523220"/>
          </a:xfrm>
          <a:prstGeom prst="rect">
            <a:avLst/>
          </a:prstGeom>
          <a:noFill/>
        </p:spPr>
        <p:txBody>
          <a:bodyPr wrap="square" rtlCol="0">
            <a:spAutoFit/>
          </a:bodyPr>
          <a:lstStyle/>
          <a:p>
            <a:r>
              <a:rPr lang="en-GB" sz="2800" b="1" smtClean="0">
                <a:solidFill>
                  <a:schemeClr val="bg1"/>
                </a:solidFill>
                <a:latin typeface="Segoe UI" panose="020B0502040204020203" pitchFamily="34" charset="0"/>
                <a:cs typeface="Segoe UI" panose="020B0502040204020203" pitchFamily="34" charset="0"/>
              </a:rPr>
              <a:t>Phần hiển thị nội dung website</a:t>
            </a:r>
            <a:endParaRPr lang="en-GB" sz="2800" b="1" dirty="0">
              <a:solidFill>
                <a:schemeClr val="bg1"/>
              </a:solidFill>
              <a:latin typeface="Segoe UI" panose="020B0502040204020203" pitchFamily="34" charset="0"/>
              <a:cs typeface="Segoe UI" panose="020B0502040204020203" pitchFamily="34" charset="0"/>
            </a:endParaRP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57100" y="4182469"/>
            <a:ext cx="4355823" cy="2450151"/>
          </a:xfrm>
          <a:prstGeom prst="rect">
            <a:avLst/>
          </a:prstGeom>
        </p:spPr>
      </p:pic>
    </p:spTree>
    <p:extLst>
      <p:ext uri="{BB962C8B-B14F-4D97-AF65-F5344CB8AC3E}">
        <p14:creationId xmlns:p14="http://schemas.microsoft.com/office/powerpoint/2010/main" val="86676580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8"/>
          <p:cNvSpPr>
            <a:spLocks noChangeArrowheads="1"/>
          </p:cNvSpPr>
          <p:nvPr/>
        </p:nvSpPr>
        <p:spPr bwMode="gray">
          <a:xfrm>
            <a:off x="2479811" y="1533230"/>
            <a:ext cx="523875" cy="525745"/>
          </a:xfrm>
          <a:prstGeom prst="ellipse">
            <a:avLst/>
          </a:prstGeom>
          <a:solidFill>
            <a:schemeClr val="accent2"/>
          </a:solidFill>
          <a:ln w="9525">
            <a:noFill/>
            <a:round/>
            <a:headEnd/>
            <a:tailEnd/>
          </a:ln>
          <a:effectLst/>
        </p:spPr>
        <p:txBody>
          <a:bodyPr wrap="none" anchor="ctr"/>
          <a:lstStyle/>
          <a:p>
            <a:pPr algn="ctr"/>
            <a:r>
              <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rPr>
              <a:t>1</a:t>
            </a:r>
          </a:p>
        </p:txBody>
      </p:sp>
      <p:sp>
        <p:nvSpPr>
          <p:cNvPr id="33" name="TextBox 32"/>
          <p:cNvSpPr txBox="1"/>
          <p:nvPr/>
        </p:nvSpPr>
        <p:spPr>
          <a:xfrm>
            <a:off x="1906416" y="610720"/>
            <a:ext cx="2402187" cy="584775"/>
          </a:xfrm>
          <a:prstGeom prst="rect">
            <a:avLst/>
          </a:prstGeom>
          <a:noFill/>
        </p:spPr>
        <p:txBody>
          <a:bodyPr wrap="square" rtlCol="0">
            <a:spAutoFit/>
          </a:bodyPr>
          <a:lstStyle/>
          <a:p>
            <a:r>
              <a:rPr lang="vi-VN" sz="3200" b="1" dirty="0" smtClean="0">
                <a:solidFill>
                  <a:schemeClr val="accent2"/>
                </a:solidFill>
                <a:latin typeface="Segoe UI" panose="020B0502040204020203" pitchFamily="34" charset="0"/>
                <a:cs typeface="Segoe UI" panose="020B0502040204020203" pitchFamily="34" charset="0"/>
              </a:rPr>
              <a:t>NỘI DUNG</a:t>
            </a:r>
            <a:endParaRPr lang="en-GB" sz="3200" b="1" dirty="0">
              <a:solidFill>
                <a:schemeClr val="accent2"/>
              </a:solidFill>
              <a:latin typeface="Segoe UI" panose="020B0502040204020203" pitchFamily="34" charset="0"/>
              <a:cs typeface="Segoe UI" panose="020B0502040204020203" pitchFamily="34" charset="0"/>
            </a:endParaRPr>
          </a:p>
        </p:txBody>
      </p:sp>
      <p:sp>
        <p:nvSpPr>
          <p:cNvPr id="4" name="Rectangle 3"/>
          <p:cNvSpPr/>
          <p:nvPr/>
        </p:nvSpPr>
        <p:spPr>
          <a:xfrm>
            <a:off x="3255813" y="1545278"/>
            <a:ext cx="3839932"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Tổng quan</a:t>
            </a:r>
            <a:endParaRPr lang="en-GB" sz="2800" b="1" dirty="0">
              <a:latin typeface="Segoe UI" panose="020B0502040204020203" pitchFamily="34" charset="0"/>
              <a:cs typeface="Segoe UI" panose="020B0502040204020203" pitchFamily="34" charset="0"/>
            </a:endParaRPr>
          </a:p>
        </p:txBody>
      </p:sp>
      <p:sp>
        <p:nvSpPr>
          <p:cNvPr id="24" name="Oval 8"/>
          <p:cNvSpPr>
            <a:spLocks noChangeArrowheads="1"/>
          </p:cNvSpPr>
          <p:nvPr/>
        </p:nvSpPr>
        <p:spPr bwMode="gray">
          <a:xfrm>
            <a:off x="2479811" y="2414782"/>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2</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5" name="Rectangle 24"/>
          <p:cNvSpPr/>
          <p:nvPr/>
        </p:nvSpPr>
        <p:spPr>
          <a:xfrm>
            <a:off x="3255812" y="2420806"/>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a:latin typeface="Segoe UI" panose="020B0502040204020203" pitchFamily="34" charset="0"/>
                <a:cs typeface="Segoe UI" panose="020B0502040204020203" pitchFamily="34" charset="0"/>
              </a:rPr>
              <a:t>T</a:t>
            </a:r>
            <a:r>
              <a:rPr lang="en-GB" sz="2800" b="1" dirty="0" smtClean="0">
                <a:latin typeface="Segoe UI" panose="020B0502040204020203" pitchFamily="34" charset="0"/>
                <a:cs typeface="Segoe UI" panose="020B0502040204020203" pitchFamily="34" charset="0"/>
              </a:rPr>
              <a:t>hành phần</a:t>
            </a:r>
            <a:endParaRPr lang="en-GB" sz="2800" b="1" dirty="0">
              <a:latin typeface="Segoe UI" panose="020B0502040204020203" pitchFamily="34" charset="0"/>
              <a:cs typeface="Segoe UI" panose="020B0502040204020203" pitchFamily="34" charset="0"/>
            </a:endParaRPr>
          </a:p>
        </p:txBody>
      </p:sp>
      <p:sp>
        <p:nvSpPr>
          <p:cNvPr id="26" name="Oval 8"/>
          <p:cNvSpPr>
            <a:spLocks noChangeArrowheads="1"/>
          </p:cNvSpPr>
          <p:nvPr/>
        </p:nvSpPr>
        <p:spPr bwMode="gray">
          <a:xfrm>
            <a:off x="2479811" y="3272238"/>
            <a:ext cx="523875" cy="525745"/>
          </a:xfrm>
          <a:prstGeom prst="ellipse">
            <a:avLst/>
          </a:prstGeom>
          <a:ln>
            <a:headEnd/>
            <a:tailEnd/>
          </a:ln>
        </p:spPr>
        <p:style>
          <a:lnRef idx="2">
            <a:schemeClr val="accent2"/>
          </a:lnRef>
          <a:fillRef idx="1">
            <a:schemeClr val="lt1"/>
          </a:fillRef>
          <a:effectRef idx="0">
            <a:schemeClr val="accent2"/>
          </a:effectRef>
          <a:fontRef idx="minor">
            <a:schemeClr val="dk1"/>
          </a:fontRef>
        </p:style>
        <p:txBody>
          <a:bodyPr wrap="none" anchor="ctr"/>
          <a:lstStyle/>
          <a:p>
            <a:pPr algn="ctr"/>
            <a:r>
              <a:rPr lang="en-US" sz="2800" b="1" dirty="0">
                <a:solidFill>
                  <a:schemeClr val="accent2"/>
                </a:solidFill>
                <a:latin typeface="Segoe UI" panose="020B0502040204020203" pitchFamily="34" charset="0"/>
                <a:ea typeface="Segoe UI Black" panose="020B0A02040204020203" pitchFamily="34" charset="0"/>
                <a:cs typeface="Segoe UI" panose="020B0502040204020203" pitchFamily="34" charset="0"/>
              </a:rPr>
              <a:t>3</a:t>
            </a:r>
            <a:endParaRPr lang="en-US" sz="2800" b="1" dirty="0" smtClean="0">
              <a:solidFill>
                <a:schemeClr val="accent2"/>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7" name="Rectangle 26"/>
          <p:cNvSpPr/>
          <p:nvPr/>
        </p:nvSpPr>
        <p:spPr>
          <a:xfrm>
            <a:off x="3255810" y="3284286"/>
            <a:ext cx="3839933" cy="51369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solidFill>
                  <a:schemeClr val="accent2"/>
                </a:solidFill>
                <a:latin typeface="Segoe UI" panose="020B0502040204020203" pitchFamily="34" charset="0"/>
                <a:cs typeface="Segoe UI" panose="020B0502040204020203" pitchFamily="34" charset="0"/>
              </a:rPr>
              <a:t>Tính năng</a:t>
            </a:r>
            <a:endParaRPr lang="en-GB" sz="2800" b="1" dirty="0">
              <a:solidFill>
                <a:schemeClr val="accent2"/>
              </a:solidFill>
              <a:latin typeface="Segoe UI" panose="020B0502040204020203" pitchFamily="34" charset="0"/>
              <a:cs typeface="Segoe UI" panose="020B0502040204020203" pitchFamily="34" charset="0"/>
            </a:endParaRPr>
          </a:p>
        </p:txBody>
      </p:sp>
      <p:sp>
        <p:nvSpPr>
          <p:cNvPr id="28" name="Oval 8"/>
          <p:cNvSpPr>
            <a:spLocks noChangeArrowheads="1"/>
          </p:cNvSpPr>
          <p:nvPr/>
        </p:nvSpPr>
        <p:spPr bwMode="gray">
          <a:xfrm>
            <a:off x="2479811" y="4147766"/>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4</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2" name="Rectangle 31"/>
          <p:cNvSpPr/>
          <p:nvPr/>
        </p:nvSpPr>
        <p:spPr>
          <a:xfrm>
            <a:off x="3255809" y="4159814"/>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Đánh giá</a:t>
            </a:r>
            <a:endParaRPr lang="en-GB" sz="2800" b="1" dirty="0">
              <a:latin typeface="Segoe UI" panose="020B0502040204020203" pitchFamily="34" charset="0"/>
              <a:cs typeface="Segoe UI" panose="020B0502040204020203" pitchFamily="34" charset="0"/>
            </a:endParaRPr>
          </a:p>
        </p:txBody>
      </p:sp>
      <p:sp>
        <p:nvSpPr>
          <p:cNvPr id="37" name="Oval 8"/>
          <p:cNvSpPr>
            <a:spLocks noChangeArrowheads="1"/>
          </p:cNvSpPr>
          <p:nvPr/>
        </p:nvSpPr>
        <p:spPr bwMode="gray">
          <a:xfrm>
            <a:off x="2479811" y="5011246"/>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5</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8" name="Rectangle 37"/>
          <p:cNvSpPr/>
          <p:nvPr/>
        </p:nvSpPr>
        <p:spPr>
          <a:xfrm>
            <a:off x="3255808" y="5023294"/>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Kết luận</a:t>
            </a:r>
            <a:endParaRPr lang="en-GB" sz="28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4069410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42759" y="656650"/>
            <a:ext cx="6886852" cy="5016758"/>
          </a:xfrm>
          <a:prstGeom prst="rect">
            <a:avLst/>
          </a:prstGeom>
          <a:noFill/>
        </p:spPr>
        <p:txBody>
          <a:bodyPr wrap="square" rtlCol="0">
            <a:spAutoFit/>
          </a:bodyPr>
          <a:lstStyle/>
          <a:p>
            <a:pPr>
              <a:lnSpc>
                <a:spcPct val="200000"/>
              </a:lnSpc>
              <a:buClr>
                <a:schemeClr val="accent2"/>
              </a:buClr>
            </a:pPr>
            <a:r>
              <a:rPr lang="en-GB" sz="4000" b="1" dirty="0" smtClean="0">
                <a:latin typeface="Segoe UI" panose="020B0502040204020203" pitchFamily="34" charset="0"/>
                <a:cs typeface="Segoe UI" panose="020B0502040204020203" pitchFamily="34" charset="0"/>
              </a:rPr>
              <a:t>Cortana</a:t>
            </a:r>
          </a:p>
          <a:p>
            <a:pPr>
              <a:lnSpc>
                <a:spcPct val="200000"/>
              </a:lnSpc>
              <a:buClr>
                <a:schemeClr val="accent2"/>
              </a:buClr>
            </a:pPr>
            <a:r>
              <a:rPr lang="en-US" sz="4000" b="1" dirty="0" smtClean="0">
                <a:latin typeface="Segoe UI" panose="020B0502040204020203" pitchFamily="34" charset="0"/>
                <a:cs typeface="Segoe UI" panose="020B0502040204020203" pitchFamily="34" charset="0"/>
              </a:rPr>
              <a:t>Web Note</a:t>
            </a:r>
            <a:endParaRPr lang="en-GB" sz="4000" b="1" dirty="0" smtClean="0">
              <a:latin typeface="Segoe UI" panose="020B0502040204020203" pitchFamily="34" charset="0"/>
              <a:cs typeface="Segoe UI" panose="020B0502040204020203" pitchFamily="34" charset="0"/>
            </a:endParaRPr>
          </a:p>
          <a:p>
            <a:pPr>
              <a:lnSpc>
                <a:spcPct val="200000"/>
              </a:lnSpc>
              <a:buClr>
                <a:schemeClr val="accent2"/>
              </a:buClr>
            </a:pPr>
            <a:r>
              <a:rPr lang="en-US" sz="4000" b="1" dirty="0" smtClean="0">
                <a:latin typeface="Segoe UI" panose="020B0502040204020203" pitchFamily="34" charset="0"/>
                <a:cs typeface="Segoe UI" panose="020B0502040204020203" pitchFamily="34" charset="0"/>
              </a:rPr>
              <a:t>Reading List</a:t>
            </a:r>
            <a:endParaRPr lang="en-GB" sz="4000" b="1" dirty="0" smtClean="0">
              <a:latin typeface="Segoe UI" panose="020B0502040204020203" pitchFamily="34" charset="0"/>
              <a:cs typeface="Segoe UI" panose="020B0502040204020203" pitchFamily="34" charset="0"/>
            </a:endParaRPr>
          </a:p>
          <a:p>
            <a:pPr>
              <a:lnSpc>
                <a:spcPct val="200000"/>
              </a:lnSpc>
              <a:buClr>
                <a:schemeClr val="accent2"/>
              </a:buClr>
            </a:pPr>
            <a:r>
              <a:rPr lang="en-US" sz="4000" b="1" dirty="0" smtClean="0">
                <a:latin typeface="Segoe UI" panose="020B0502040204020203" pitchFamily="34" charset="0"/>
                <a:cs typeface="Segoe UI" panose="020B0502040204020203" pitchFamily="34" charset="0"/>
              </a:rPr>
              <a:t>Reading View</a:t>
            </a:r>
            <a:endParaRPr lang="en-GB" sz="4000" b="1" dirty="0" smtClean="0">
              <a:latin typeface="Segoe UI" panose="020B0502040204020203" pitchFamily="34" charset="0"/>
              <a:cs typeface="Segoe UI" panose="020B0502040204020203" pitchFamily="34"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4381" y="2487215"/>
            <a:ext cx="381053" cy="381053"/>
          </a:xfrm>
          <a:prstGeom prst="rect">
            <a:avLst/>
          </a:prstGeom>
        </p:spPr>
      </p:pic>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4381" y="3715940"/>
            <a:ext cx="381053" cy="381053"/>
          </a:xfrm>
          <a:prstGeom prst="rect">
            <a:avLst/>
          </a:prstGeom>
        </p:spPr>
      </p:pic>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4381" y="1258490"/>
            <a:ext cx="381053" cy="381053"/>
          </a:xfrm>
          <a:prstGeom prst="rect">
            <a:avLst/>
          </a:prstGeom>
        </p:spPr>
      </p:pic>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4380" y="4907087"/>
            <a:ext cx="381053" cy="381053"/>
          </a:xfrm>
          <a:prstGeom prst="rect">
            <a:avLst/>
          </a:prstGeom>
        </p:spPr>
      </p:pic>
    </p:spTree>
    <p:extLst>
      <p:ext uri="{BB962C8B-B14F-4D97-AF65-F5344CB8AC3E}">
        <p14:creationId xmlns:p14="http://schemas.microsoft.com/office/powerpoint/2010/main" val="2215052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8" name="TextBox 7"/>
          <p:cNvSpPr txBox="1"/>
          <p:nvPr/>
        </p:nvSpPr>
        <p:spPr>
          <a:xfrm>
            <a:off x="1044784" y="295999"/>
            <a:ext cx="5768139" cy="523220"/>
          </a:xfrm>
          <a:prstGeom prst="rect">
            <a:avLst/>
          </a:prstGeom>
          <a:noFill/>
        </p:spPr>
        <p:txBody>
          <a:bodyPr wrap="square" rtlCol="0">
            <a:spAutoFit/>
          </a:bodyPr>
          <a:lstStyle/>
          <a:p>
            <a:r>
              <a:rPr lang="en-GB" sz="2800" b="1" dirty="0" smtClean="0">
                <a:solidFill>
                  <a:schemeClr val="bg1"/>
                </a:solidFill>
                <a:latin typeface="Segoe UI" panose="020B0502040204020203" pitchFamily="34" charset="0"/>
                <a:cs typeface="Segoe UI" panose="020B0502040204020203" pitchFamily="34" charset="0"/>
              </a:rPr>
              <a:t>Cortana</a:t>
            </a:r>
            <a:endParaRPr lang="en-GB" sz="2800" b="1" dirty="0">
              <a:solidFill>
                <a:schemeClr val="bg1"/>
              </a:solidFill>
              <a:latin typeface="Segoe UI" panose="020B0502040204020203" pitchFamily="34" charset="0"/>
              <a:cs typeface="Segoe UI" panose="020B0502040204020203" pitchFamily="34" charset="0"/>
            </a:endParaRPr>
          </a:p>
        </p:txBody>
      </p:sp>
      <p:sp>
        <p:nvSpPr>
          <p:cNvPr id="9" name="Subtitle 7"/>
          <p:cNvSpPr txBox="1">
            <a:spLocks/>
          </p:cNvSpPr>
          <p:nvPr/>
        </p:nvSpPr>
        <p:spPr>
          <a:xfrm>
            <a:off x="495356" y="1058285"/>
            <a:ext cx="8571428" cy="241142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just">
              <a:lnSpc>
                <a:spcPct val="150000"/>
              </a:lnSpc>
              <a:buFont typeface="Wingdings" panose="05000000000000000000" pitchFamily="2" charset="2"/>
              <a:buChar char="v"/>
            </a:pPr>
            <a:r>
              <a:rPr lang="en-GB" dirty="0">
                <a:latin typeface="Segoe UI" panose="020B0502040204020203" pitchFamily="34" charset="0"/>
                <a:cs typeface="Segoe UI" panose="020B0502040204020203" pitchFamily="34" charset="0"/>
              </a:rPr>
              <a:t>Microsoft Edge </a:t>
            </a:r>
            <a:r>
              <a:rPr lang="vi-VN" dirty="0">
                <a:latin typeface="Segoe UI" panose="020B0502040204020203" pitchFamily="34" charset="0"/>
                <a:cs typeface="Segoe UI" panose="020B0502040204020203" pitchFamily="34" charset="0"/>
              </a:rPr>
              <a:t>tích hợp với trợ lý ảo </a:t>
            </a:r>
            <a:r>
              <a:rPr lang="en-GB" dirty="0">
                <a:latin typeface="Segoe UI" panose="020B0502040204020203" pitchFamily="34" charset="0"/>
                <a:cs typeface="Segoe UI" panose="020B0502040204020203" pitchFamily="34" charset="0"/>
              </a:rPr>
              <a:t>Cortana</a:t>
            </a:r>
            <a:r>
              <a:rPr lang="vi-VN" dirty="0">
                <a:latin typeface="Segoe UI" panose="020B0502040204020203" pitchFamily="34" charset="0"/>
                <a:cs typeface="Segoe UI" panose="020B0502040204020203" pitchFamily="34" charset="0"/>
              </a:rPr>
              <a:t> để cung cấp tính năng điều khiển giọng nói, tính năng tìm kiếm và các thông tin được cá nhân hoá liên quan tới những tìm kiếm ở thanh địa </a:t>
            </a:r>
            <a:r>
              <a:rPr lang="vi-VN" dirty="0" smtClean="0">
                <a:latin typeface="Segoe UI" panose="020B0502040204020203" pitchFamily="34" charset="0"/>
                <a:cs typeface="Segoe UI" panose="020B0502040204020203" pitchFamily="34" charset="0"/>
              </a:rPr>
              <a:t>chỉ</a:t>
            </a:r>
            <a:r>
              <a:rPr lang="en-GB" dirty="0" smtClean="0">
                <a:latin typeface="Segoe UI" panose="020B0502040204020203" pitchFamily="34" charset="0"/>
                <a:cs typeface="Segoe UI" panose="020B0502040204020203" pitchFamily="34" charset="0"/>
              </a:rPr>
              <a:t>.</a:t>
            </a:r>
          </a:p>
          <a:p>
            <a:pPr lvl="0" algn="just">
              <a:lnSpc>
                <a:spcPct val="150000"/>
              </a:lnSpc>
              <a:buFont typeface="Wingdings" panose="05000000000000000000" pitchFamily="2" charset="2"/>
              <a:buChar char="v"/>
            </a:pPr>
            <a:r>
              <a:rPr lang="en-US" dirty="0">
                <a:latin typeface="Segoe UI" panose="020B0502040204020203" pitchFamily="34" charset="0"/>
                <a:cs typeface="Segoe UI" panose="020B0502040204020203" pitchFamily="34" charset="0"/>
              </a:rPr>
              <a:t>Cortana còn có khả năng học hỏi thói quen lướt web của người dùng nhằm đưa ra những sự gợi ý chính xác hơn</a:t>
            </a:r>
            <a:r>
              <a:rPr lang="en-US" dirty="0" smtClean="0">
                <a:latin typeface="Segoe UI" panose="020B0502040204020203" pitchFamily="34" charset="0"/>
                <a:cs typeface="Segoe UI" panose="020B0502040204020203" pitchFamily="34" charset="0"/>
              </a:rPr>
              <a:t>.</a:t>
            </a:r>
            <a:endParaRPr lang="en-GB"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41013844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t="15000" r="27000" b="15000"/>
          </a:stretch>
        </a:blip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8" name="TextBox 7"/>
          <p:cNvSpPr txBox="1"/>
          <p:nvPr/>
        </p:nvSpPr>
        <p:spPr>
          <a:xfrm>
            <a:off x="1044784" y="295999"/>
            <a:ext cx="5768139" cy="523220"/>
          </a:xfrm>
          <a:prstGeom prst="rect">
            <a:avLst/>
          </a:prstGeom>
          <a:noFill/>
        </p:spPr>
        <p:txBody>
          <a:bodyPr wrap="square" rtlCol="0">
            <a:spAutoFit/>
          </a:bodyPr>
          <a:lstStyle/>
          <a:p>
            <a:r>
              <a:rPr lang="en-GB" sz="2800" b="1" dirty="0" smtClean="0">
                <a:solidFill>
                  <a:schemeClr val="bg1"/>
                </a:solidFill>
                <a:latin typeface="Segoe UI" panose="020B0502040204020203" pitchFamily="34" charset="0"/>
                <a:cs typeface="Segoe UI" panose="020B0502040204020203" pitchFamily="34" charset="0"/>
              </a:rPr>
              <a:t>Cortana</a:t>
            </a:r>
            <a:endParaRPr lang="en-GB" sz="2800" b="1" dirty="0">
              <a:solidFill>
                <a:schemeClr val="bg1"/>
              </a:solidFill>
              <a:latin typeface="Segoe UI" panose="020B0502040204020203" pitchFamily="34" charset="0"/>
              <a:cs typeface="Segoe UI" panose="020B0502040204020203" pitchFamily="34" charset="0"/>
            </a:endParaRPr>
          </a:p>
        </p:txBody>
      </p:sp>
      <p:sp>
        <p:nvSpPr>
          <p:cNvPr id="2" name="TextBox 1"/>
          <p:cNvSpPr txBox="1"/>
          <p:nvPr/>
        </p:nvSpPr>
        <p:spPr>
          <a:xfrm>
            <a:off x="2981194" y="6087649"/>
            <a:ext cx="3920647" cy="369332"/>
          </a:xfrm>
          <a:prstGeom prst="rect">
            <a:avLst/>
          </a:prstGeom>
          <a:noFill/>
        </p:spPr>
        <p:txBody>
          <a:bodyPr wrap="square" rtlCol="0">
            <a:spAutoFit/>
          </a:bodyPr>
          <a:lstStyle/>
          <a:p>
            <a:r>
              <a:rPr lang="en-GB" i="1" dirty="0" smtClean="0">
                <a:latin typeface="Segoe UI" panose="020B0502040204020203" pitchFamily="34" charset="0"/>
                <a:cs typeface="Segoe UI" panose="020B0502040204020203" pitchFamily="34" charset="0"/>
              </a:rPr>
              <a:t>Minh </a:t>
            </a:r>
            <a:r>
              <a:rPr lang="en-GB" i="1" dirty="0" err="1" smtClean="0">
                <a:latin typeface="Segoe UI" panose="020B0502040204020203" pitchFamily="34" charset="0"/>
                <a:cs typeface="Segoe UI" panose="020B0502040204020203" pitchFamily="34" charset="0"/>
              </a:rPr>
              <a:t>họa</a:t>
            </a:r>
            <a:r>
              <a:rPr lang="en-GB" i="1" dirty="0" smtClean="0">
                <a:latin typeface="Segoe UI" panose="020B0502040204020203" pitchFamily="34" charset="0"/>
                <a:cs typeface="Segoe UI" panose="020B0502040204020203" pitchFamily="34" charset="0"/>
              </a:rPr>
              <a:t> </a:t>
            </a:r>
            <a:r>
              <a:rPr lang="en-GB" i="1" dirty="0" err="1" smtClean="0">
                <a:latin typeface="Segoe UI" panose="020B0502040204020203" pitchFamily="34" charset="0"/>
                <a:cs typeface="Segoe UI" panose="020B0502040204020203" pitchFamily="34" charset="0"/>
              </a:rPr>
              <a:t>tính</a:t>
            </a:r>
            <a:r>
              <a:rPr lang="en-GB" i="1" dirty="0" smtClean="0">
                <a:latin typeface="Segoe UI" panose="020B0502040204020203" pitchFamily="34" charset="0"/>
                <a:cs typeface="Segoe UI" panose="020B0502040204020203" pitchFamily="34" charset="0"/>
              </a:rPr>
              <a:t> </a:t>
            </a:r>
            <a:r>
              <a:rPr lang="en-GB" i="1" dirty="0" err="1" smtClean="0">
                <a:latin typeface="Segoe UI" panose="020B0502040204020203" pitchFamily="34" charset="0"/>
                <a:cs typeface="Segoe UI" panose="020B0502040204020203" pitchFamily="34" charset="0"/>
              </a:rPr>
              <a:t>năng</a:t>
            </a:r>
            <a:r>
              <a:rPr lang="en-GB" i="1" dirty="0" smtClean="0">
                <a:latin typeface="Segoe UI" panose="020B0502040204020203" pitchFamily="34" charset="0"/>
                <a:cs typeface="Segoe UI" panose="020B0502040204020203" pitchFamily="34" charset="0"/>
              </a:rPr>
              <a:t> </a:t>
            </a:r>
            <a:r>
              <a:rPr lang="en-GB" i="1" dirty="0" err="1" smtClean="0">
                <a:latin typeface="Segoe UI" panose="020B0502040204020203" pitchFamily="34" charset="0"/>
                <a:cs typeface="Segoe UI" panose="020B0502040204020203" pitchFamily="34" charset="0"/>
              </a:rPr>
              <a:t>tích</a:t>
            </a:r>
            <a:r>
              <a:rPr lang="en-GB" i="1" dirty="0" smtClean="0">
                <a:latin typeface="Segoe UI" panose="020B0502040204020203" pitchFamily="34" charset="0"/>
                <a:cs typeface="Segoe UI" panose="020B0502040204020203" pitchFamily="34" charset="0"/>
              </a:rPr>
              <a:t> </a:t>
            </a:r>
            <a:r>
              <a:rPr lang="en-GB" i="1" dirty="0" err="1" smtClean="0">
                <a:latin typeface="Segoe UI" panose="020B0502040204020203" pitchFamily="34" charset="0"/>
                <a:cs typeface="Segoe UI" panose="020B0502040204020203" pitchFamily="34" charset="0"/>
              </a:rPr>
              <a:t>hợp</a:t>
            </a:r>
            <a:r>
              <a:rPr lang="en-GB" i="1" dirty="0" smtClean="0">
                <a:latin typeface="Segoe UI" panose="020B0502040204020203" pitchFamily="34" charset="0"/>
                <a:cs typeface="Segoe UI" panose="020B0502040204020203" pitchFamily="34" charset="0"/>
              </a:rPr>
              <a:t> </a:t>
            </a:r>
            <a:r>
              <a:rPr lang="en-GB" i="1" dirty="0" err="1" smtClean="0">
                <a:latin typeface="Segoe UI" panose="020B0502040204020203" pitchFamily="34" charset="0"/>
                <a:cs typeface="Segoe UI" panose="020B0502040204020203" pitchFamily="34" charset="0"/>
              </a:rPr>
              <a:t>Cortana</a:t>
            </a:r>
            <a:endParaRPr lang="en-GB" i="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058122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8" name="TextBox 7"/>
          <p:cNvSpPr txBox="1"/>
          <p:nvPr/>
        </p:nvSpPr>
        <p:spPr>
          <a:xfrm>
            <a:off x="1044784" y="295999"/>
            <a:ext cx="5768139" cy="523220"/>
          </a:xfrm>
          <a:prstGeom prst="rect">
            <a:avLst/>
          </a:prstGeom>
          <a:noFill/>
        </p:spPr>
        <p:txBody>
          <a:bodyPr wrap="square" rtlCol="0">
            <a:spAutoFit/>
          </a:bodyPr>
          <a:lstStyle/>
          <a:p>
            <a:r>
              <a:rPr lang="en-US" sz="2800" b="1" dirty="0" smtClean="0">
                <a:solidFill>
                  <a:schemeClr val="bg1"/>
                </a:solidFill>
                <a:latin typeface="Segoe UI" panose="020B0502040204020203" pitchFamily="34" charset="0"/>
                <a:cs typeface="Segoe UI" panose="020B0502040204020203" pitchFamily="34" charset="0"/>
              </a:rPr>
              <a:t>Web Note</a:t>
            </a:r>
            <a:endParaRPr lang="en-GB" sz="2800" b="1" dirty="0">
              <a:solidFill>
                <a:schemeClr val="bg1"/>
              </a:solidFill>
              <a:latin typeface="Segoe UI" panose="020B0502040204020203" pitchFamily="34" charset="0"/>
              <a:cs typeface="Segoe UI" panose="020B0502040204020203" pitchFamily="34" charset="0"/>
            </a:endParaRPr>
          </a:p>
        </p:txBody>
      </p:sp>
      <p:sp>
        <p:nvSpPr>
          <p:cNvPr id="9" name="Subtitle 7"/>
          <p:cNvSpPr txBox="1">
            <a:spLocks/>
          </p:cNvSpPr>
          <p:nvPr/>
        </p:nvSpPr>
        <p:spPr>
          <a:xfrm>
            <a:off x="495356" y="1058285"/>
            <a:ext cx="8571428" cy="98345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just">
              <a:lnSpc>
                <a:spcPct val="150000"/>
              </a:lnSpc>
              <a:buFont typeface="Wingdings" panose="05000000000000000000" pitchFamily="2" charset="2"/>
              <a:buChar char="v"/>
            </a:pPr>
            <a:r>
              <a:rPr lang="vi-VN" dirty="0">
                <a:latin typeface="Segoe UI" panose="020B0502040204020203" pitchFamily="34" charset="0"/>
                <a:cs typeface="Segoe UI" panose="020B0502040204020203" pitchFamily="34" charset="0"/>
              </a:rPr>
              <a:t>Người dùng cũng có thể tạo ghi chú trên các trang web </a:t>
            </a:r>
            <a:r>
              <a:rPr lang="en-US" dirty="0" smtClean="0">
                <a:latin typeface="Segoe UI" panose="020B0502040204020203" pitchFamily="34" charset="0"/>
                <a:cs typeface="Segoe UI" panose="020B0502040204020203" pitchFamily="34" charset="0"/>
              </a:rPr>
              <a:t>và </a:t>
            </a:r>
            <a:r>
              <a:rPr lang="vi-VN" dirty="0" smtClean="0">
                <a:latin typeface="Segoe UI" panose="020B0502040204020203" pitchFamily="34" charset="0"/>
                <a:cs typeface="Segoe UI" panose="020B0502040204020203" pitchFamily="34" charset="0"/>
              </a:rPr>
              <a:t>lưu trữ</a:t>
            </a:r>
            <a:r>
              <a:rPr lang="en-US" dirty="0" smtClean="0">
                <a:latin typeface="Segoe UI" panose="020B0502040204020203" pitchFamily="34" charset="0"/>
                <a:cs typeface="Segoe UI" panose="020B0502040204020203" pitchFamily="34" charset="0"/>
              </a:rPr>
              <a:t> </a:t>
            </a:r>
            <a:r>
              <a:rPr lang="en-US" dirty="0">
                <a:latin typeface="Segoe UI" panose="020B0502040204020203" pitchFamily="34" charset="0"/>
                <a:cs typeface="Segoe UI" panose="020B0502040204020203" pitchFamily="34" charset="0"/>
              </a:rPr>
              <a:t>trong One Note, </a:t>
            </a:r>
            <a:r>
              <a:rPr lang="en-US" dirty="0" smtClean="0">
                <a:latin typeface="Segoe UI" panose="020B0502040204020203" pitchFamily="34" charset="0"/>
                <a:cs typeface="Segoe UI" panose="020B0502040204020203" pitchFamily="34" charset="0"/>
              </a:rPr>
              <a:t>Favorites, Reading </a:t>
            </a:r>
            <a:r>
              <a:rPr lang="en-US" dirty="0">
                <a:latin typeface="Segoe UI" panose="020B0502040204020203" pitchFamily="34" charset="0"/>
                <a:cs typeface="Segoe UI" panose="020B0502040204020203" pitchFamily="34" charset="0"/>
              </a:rPr>
              <a:t>List</a:t>
            </a:r>
            <a:r>
              <a:rPr lang="vi-VN" dirty="0" smtClean="0">
                <a:latin typeface="Segoe UI" panose="020B0502040204020203" pitchFamily="34" charset="0"/>
                <a:cs typeface="Segoe UI" panose="020B0502040204020203" pitchFamily="34" charset="0"/>
              </a:rPr>
              <a:t> </a:t>
            </a:r>
            <a:r>
              <a:rPr lang="en-US" dirty="0" smtClean="0">
                <a:latin typeface="Segoe UI" panose="020B0502040204020203" pitchFamily="34" charset="0"/>
                <a:cs typeface="Segoe UI" panose="020B0502040204020203" pitchFamily="34" charset="0"/>
              </a:rPr>
              <a:t>hoặc</a:t>
            </a:r>
            <a:r>
              <a:rPr lang="vi-VN" dirty="0" smtClean="0">
                <a:latin typeface="Segoe UI" panose="020B0502040204020203" pitchFamily="34" charset="0"/>
                <a:cs typeface="Segoe UI" panose="020B0502040204020203" pitchFamily="34" charset="0"/>
              </a:rPr>
              <a:t> </a:t>
            </a:r>
            <a:r>
              <a:rPr lang="vi-VN" dirty="0">
                <a:latin typeface="Segoe UI" panose="020B0502040204020203" pitchFamily="34" charset="0"/>
                <a:cs typeface="Segoe UI" panose="020B0502040204020203" pitchFamily="34" charset="0"/>
              </a:rPr>
              <a:t>chia </a:t>
            </a:r>
            <a:r>
              <a:rPr lang="vi-VN" dirty="0" smtClean="0">
                <a:latin typeface="Segoe UI" panose="020B0502040204020203" pitchFamily="34" charset="0"/>
                <a:cs typeface="Segoe UI" panose="020B0502040204020203" pitchFamily="34" charset="0"/>
              </a:rPr>
              <a:t>sẻ</a:t>
            </a:r>
            <a:r>
              <a:rPr lang="en-US" dirty="0" smtClean="0">
                <a:latin typeface="Segoe UI" panose="020B0502040204020203" pitchFamily="34" charset="0"/>
                <a:cs typeface="Segoe UI" panose="020B0502040204020203" pitchFamily="34" charset="0"/>
              </a:rPr>
              <a:t> trên OneDrive.</a:t>
            </a:r>
            <a:endParaRPr lang="en-GB" dirty="0">
              <a:latin typeface="Segoe UI" panose="020B0502040204020203" pitchFamily="34" charset="0"/>
              <a:cs typeface="Segoe UI" panose="020B0502040204020203" pitchFamily="34" charset="0"/>
            </a:endParaRPr>
          </a:p>
        </p:txBody>
      </p:sp>
      <p:pic>
        <p:nvPicPr>
          <p:cNvPr id="2" name="Picture 1"/>
          <p:cNvPicPr>
            <a:picLocks noChangeAspect="1"/>
          </p:cNvPicPr>
          <p:nvPr/>
        </p:nvPicPr>
        <p:blipFill>
          <a:blip r:embed="rId3"/>
          <a:stretch>
            <a:fillRect/>
          </a:stretch>
        </p:blipFill>
        <p:spPr>
          <a:xfrm>
            <a:off x="1170043" y="2041742"/>
            <a:ext cx="7598175" cy="4105017"/>
          </a:xfrm>
          <a:prstGeom prst="rect">
            <a:avLst/>
          </a:prstGeom>
        </p:spPr>
      </p:pic>
    </p:spTree>
    <p:extLst>
      <p:ext uri="{BB962C8B-B14F-4D97-AF65-F5344CB8AC3E}">
        <p14:creationId xmlns:p14="http://schemas.microsoft.com/office/powerpoint/2010/main" val="103682820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8" name="TextBox 7"/>
          <p:cNvSpPr txBox="1"/>
          <p:nvPr/>
        </p:nvSpPr>
        <p:spPr>
          <a:xfrm>
            <a:off x="1044784" y="295999"/>
            <a:ext cx="5768139" cy="523220"/>
          </a:xfrm>
          <a:prstGeom prst="rect">
            <a:avLst/>
          </a:prstGeom>
          <a:noFill/>
        </p:spPr>
        <p:txBody>
          <a:bodyPr wrap="square" rtlCol="0">
            <a:spAutoFit/>
          </a:bodyPr>
          <a:lstStyle/>
          <a:p>
            <a:r>
              <a:rPr lang="en-US" sz="2800" b="1" dirty="0" smtClean="0">
                <a:solidFill>
                  <a:schemeClr val="bg1"/>
                </a:solidFill>
                <a:latin typeface="Segoe UI" panose="020B0502040204020203" pitchFamily="34" charset="0"/>
                <a:cs typeface="Segoe UI" panose="020B0502040204020203" pitchFamily="34" charset="0"/>
              </a:rPr>
              <a:t>Reading List</a:t>
            </a:r>
            <a:endParaRPr lang="en-GB" sz="2800" b="1" dirty="0">
              <a:solidFill>
                <a:schemeClr val="bg1"/>
              </a:solidFill>
              <a:latin typeface="Segoe UI" panose="020B0502040204020203" pitchFamily="34" charset="0"/>
              <a:cs typeface="Segoe UI" panose="020B0502040204020203" pitchFamily="34" charset="0"/>
            </a:endParaRPr>
          </a:p>
        </p:txBody>
      </p:sp>
      <p:sp>
        <p:nvSpPr>
          <p:cNvPr id="9" name="Subtitle 7"/>
          <p:cNvSpPr txBox="1">
            <a:spLocks/>
          </p:cNvSpPr>
          <p:nvPr/>
        </p:nvSpPr>
        <p:spPr>
          <a:xfrm>
            <a:off x="495356" y="1058286"/>
            <a:ext cx="8571428" cy="1935436"/>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just">
              <a:lnSpc>
                <a:spcPct val="150000"/>
              </a:lnSpc>
              <a:buFont typeface="Wingdings" panose="05000000000000000000" pitchFamily="2" charset="2"/>
              <a:buChar char="v"/>
            </a:pPr>
            <a:r>
              <a:rPr lang="en-GB" dirty="0" smtClean="0">
                <a:solidFill>
                  <a:schemeClr val="tx1"/>
                </a:solidFill>
                <a:latin typeface="Segoe UI" panose="020B0502040204020203" pitchFamily="34" charset="0"/>
                <a:cs typeface="Segoe UI" panose="020B0502040204020203" pitchFamily="34" charset="0"/>
              </a:rPr>
              <a:t>Microsoft Edge tích </a:t>
            </a:r>
            <a:r>
              <a:rPr lang="en-GB" dirty="0">
                <a:solidFill>
                  <a:schemeClr val="tx1"/>
                </a:solidFill>
                <a:latin typeface="Segoe UI" panose="020B0502040204020203" pitchFamily="34" charset="0"/>
                <a:cs typeface="Segoe UI" panose="020B0502040204020203" pitchFamily="34" charset="0"/>
              </a:rPr>
              <a:t>hợp với tính năng "Reading List" để đồng bộ hoá các nội dung giữa các thiết </a:t>
            </a:r>
            <a:r>
              <a:rPr lang="en-GB" dirty="0" smtClean="0">
                <a:solidFill>
                  <a:schemeClr val="tx1"/>
                </a:solidFill>
                <a:latin typeface="Segoe UI" panose="020B0502040204020203" pitchFamily="34" charset="0"/>
                <a:cs typeface="Segoe UI" panose="020B0502040204020203" pitchFamily="34" charset="0"/>
              </a:rPr>
              <a:t>bị.</a:t>
            </a:r>
          </a:p>
          <a:p>
            <a:pPr lvl="0" algn="just">
              <a:lnSpc>
                <a:spcPct val="150000"/>
              </a:lnSpc>
              <a:buFont typeface="Wingdings" panose="05000000000000000000" pitchFamily="2" charset="2"/>
              <a:buChar char="v"/>
            </a:pPr>
            <a:r>
              <a:rPr lang="en-US" dirty="0">
                <a:solidFill>
                  <a:schemeClr val="tx1"/>
                </a:solidFill>
                <a:latin typeface="Segoe UI" panose="020B0502040204020203" pitchFamily="34" charset="0"/>
                <a:cs typeface="Segoe UI" panose="020B0502040204020203" pitchFamily="34" charset="0"/>
              </a:rPr>
              <a:t>Reading List giúp người dùng </a:t>
            </a:r>
            <a:r>
              <a:rPr lang="en-US" dirty="0" smtClean="0">
                <a:solidFill>
                  <a:schemeClr val="tx1"/>
                </a:solidFill>
                <a:latin typeface="Segoe UI" panose="020B0502040204020203" pitchFamily="34" charset="0"/>
                <a:cs typeface="Segoe UI" panose="020B0502040204020203" pitchFamily="34" charset="0"/>
              </a:rPr>
              <a:t>lưu </a:t>
            </a:r>
            <a:r>
              <a:rPr lang="en-US" dirty="0">
                <a:solidFill>
                  <a:schemeClr val="tx1"/>
                </a:solidFill>
                <a:latin typeface="Segoe UI" panose="020B0502040204020203" pitchFamily="34" charset="0"/>
                <a:cs typeface="Segoe UI" panose="020B0502040204020203" pitchFamily="34" charset="0"/>
              </a:rPr>
              <a:t>lại những trang web </a:t>
            </a:r>
            <a:r>
              <a:rPr lang="en-US" dirty="0" smtClean="0">
                <a:solidFill>
                  <a:schemeClr val="tx1"/>
                </a:solidFill>
                <a:latin typeface="Segoe UI" panose="020B0502040204020203" pitchFamily="34" charset="0"/>
                <a:cs typeface="Segoe UI" panose="020B0502040204020203" pitchFamily="34" charset="0"/>
              </a:rPr>
              <a:t>đang </a:t>
            </a:r>
            <a:r>
              <a:rPr lang="en-US" dirty="0" err="1">
                <a:solidFill>
                  <a:schemeClr val="tx1"/>
                </a:solidFill>
                <a:latin typeface="Segoe UI" panose="020B0502040204020203" pitchFamily="34" charset="0"/>
                <a:cs typeface="Segoe UI" panose="020B0502040204020203" pitchFamily="34" charset="0"/>
              </a:rPr>
              <a:t>xem</a:t>
            </a:r>
            <a:r>
              <a:rPr lang="en-US" dirty="0">
                <a:solidFill>
                  <a:schemeClr val="tx1"/>
                </a:solidFill>
                <a:latin typeface="Segoe UI" panose="020B0502040204020203" pitchFamily="34" charset="0"/>
                <a:cs typeface="Segoe UI" panose="020B0502040204020203" pitchFamily="34" charset="0"/>
              </a:rPr>
              <a:t> </a:t>
            </a:r>
            <a:r>
              <a:rPr lang="en-US" dirty="0" err="1" smtClean="0">
                <a:solidFill>
                  <a:schemeClr val="tx1"/>
                </a:solidFill>
                <a:latin typeface="Segoe UI" panose="020B0502040204020203" pitchFamily="34" charset="0"/>
                <a:cs typeface="Segoe UI" panose="020B0502040204020203" pitchFamily="34" charset="0"/>
              </a:rPr>
              <a:t>hoặc</a:t>
            </a:r>
            <a:r>
              <a:rPr lang="en-US" dirty="0">
                <a:solidFill>
                  <a:schemeClr val="tx1"/>
                </a:solidFill>
                <a:latin typeface="Segoe UI" panose="020B0502040204020203" pitchFamily="34" charset="0"/>
                <a:cs typeface="Segoe UI" panose="020B0502040204020203" pitchFamily="34" charset="0"/>
              </a:rPr>
              <a:t> </a:t>
            </a:r>
            <a:r>
              <a:rPr lang="en-US" dirty="0" err="1" smtClean="0">
                <a:solidFill>
                  <a:schemeClr val="tx1"/>
                </a:solidFill>
                <a:latin typeface="Segoe UI" panose="020B0502040204020203" pitchFamily="34" charset="0"/>
                <a:cs typeface="Segoe UI" panose="020B0502040204020203" pitchFamily="34" charset="0"/>
              </a:rPr>
              <a:t>dự</a:t>
            </a:r>
            <a:r>
              <a:rPr lang="en-US" dirty="0" smtClean="0">
                <a:solidFill>
                  <a:schemeClr val="tx1"/>
                </a:solidFill>
                <a:latin typeface="Segoe UI" panose="020B0502040204020203" pitchFamily="34" charset="0"/>
                <a:cs typeface="Segoe UI" panose="020B0502040204020203" pitchFamily="34" charset="0"/>
              </a:rPr>
              <a:t> </a:t>
            </a:r>
            <a:r>
              <a:rPr lang="en-US" dirty="0">
                <a:solidFill>
                  <a:schemeClr val="tx1"/>
                </a:solidFill>
                <a:latin typeface="Segoe UI" panose="020B0502040204020203" pitchFamily="34" charset="0"/>
                <a:cs typeface="Segoe UI" panose="020B0502040204020203" pitchFamily="34" charset="0"/>
              </a:rPr>
              <a:t>định xem </a:t>
            </a:r>
            <a:r>
              <a:rPr lang="en-US" dirty="0" smtClean="0">
                <a:solidFill>
                  <a:schemeClr val="tx1"/>
                </a:solidFill>
                <a:latin typeface="Segoe UI" panose="020B0502040204020203" pitchFamily="34" charset="0"/>
                <a:cs typeface="Segoe UI" panose="020B0502040204020203" pitchFamily="34" charset="0"/>
              </a:rPr>
              <a:t>tiếp giúp </a:t>
            </a:r>
            <a:r>
              <a:rPr lang="en-US" dirty="0">
                <a:solidFill>
                  <a:schemeClr val="tx1"/>
                </a:solidFill>
                <a:latin typeface="Segoe UI" panose="020B0502040204020203" pitchFamily="34" charset="0"/>
                <a:cs typeface="Segoe UI" panose="020B0502040204020203" pitchFamily="34" charset="0"/>
              </a:rPr>
              <a:t>cho người dùng dễ dàng ghi nhớ những trang web quan </a:t>
            </a:r>
            <a:r>
              <a:rPr lang="en-US" dirty="0" err="1">
                <a:solidFill>
                  <a:schemeClr val="tx1"/>
                </a:solidFill>
                <a:latin typeface="Segoe UI" panose="020B0502040204020203" pitchFamily="34" charset="0"/>
                <a:cs typeface="Segoe UI" panose="020B0502040204020203" pitchFamily="34" charset="0"/>
              </a:rPr>
              <a:t>trọng</a:t>
            </a:r>
            <a:r>
              <a:rPr lang="en-US" dirty="0" smtClean="0">
                <a:solidFill>
                  <a:schemeClr val="tx1"/>
                </a:solidFill>
                <a:latin typeface="Segoe UI" panose="020B0502040204020203" pitchFamily="34" charset="0"/>
                <a:cs typeface="Segoe UI" panose="020B0502040204020203" pitchFamily="34" charset="0"/>
              </a:rPr>
              <a:t>.</a:t>
            </a:r>
            <a:endParaRPr lang="en-GB" dirty="0">
              <a:solidFill>
                <a:schemeClr val="tx1"/>
              </a:solidFill>
              <a:latin typeface="Segoe UI" panose="020B0502040204020203" pitchFamily="34" charset="0"/>
              <a:cs typeface="Segoe UI" panose="020B0502040204020203" pitchFamily="34"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3436" y="2993722"/>
            <a:ext cx="6250487" cy="3376910"/>
          </a:xfrm>
          <a:prstGeom prst="rect">
            <a:avLst/>
          </a:prstGeom>
        </p:spPr>
      </p:pic>
    </p:spTree>
    <p:extLst>
      <p:ext uri="{BB962C8B-B14F-4D97-AF65-F5344CB8AC3E}">
        <p14:creationId xmlns:p14="http://schemas.microsoft.com/office/powerpoint/2010/main" val="28811716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8"/>
          <p:cNvSpPr>
            <a:spLocks noChangeArrowheads="1"/>
          </p:cNvSpPr>
          <p:nvPr/>
        </p:nvSpPr>
        <p:spPr bwMode="gray">
          <a:xfrm>
            <a:off x="2479811" y="1533230"/>
            <a:ext cx="523875" cy="525745"/>
          </a:xfrm>
          <a:prstGeom prst="ellipse">
            <a:avLst/>
          </a:prstGeom>
          <a:solidFill>
            <a:schemeClr val="accent2"/>
          </a:solidFill>
          <a:ln w="9525">
            <a:noFill/>
            <a:round/>
            <a:headEnd/>
            <a:tailEnd/>
          </a:ln>
          <a:effectLst/>
        </p:spPr>
        <p:txBody>
          <a:bodyPr wrap="none" anchor="ctr"/>
          <a:lstStyle/>
          <a:p>
            <a:pPr algn="ctr"/>
            <a:r>
              <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rPr>
              <a:t>1</a:t>
            </a:r>
          </a:p>
        </p:txBody>
      </p:sp>
      <p:sp>
        <p:nvSpPr>
          <p:cNvPr id="33" name="TextBox 32"/>
          <p:cNvSpPr txBox="1"/>
          <p:nvPr/>
        </p:nvSpPr>
        <p:spPr>
          <a:xfrm>
            <a:off x="1906416" y="610720"/>
            <a:ext cx="2402187" cy="584775"/>
          </a:xfrm>
          <a:prstGeom prst="rect">
            <a:avLst/>
          </a:prstGeom>
          <a:noFill/>
        </p:spPr>
        <p:txBody>
          <a:bodyPr wrap="square" rtlCol="0">
            <a:spAutoFit/>
          </a:bodyPr>
          <a:lstStyle/>
          <a:p>
            <a:r>
              <a:rPr lang="vi-VN" sz="3200" b="1" dirty="0" smtClean="0">
                <a:solidFill>
                  <a:schemeClr val="accent2"/>
                </a:solidFill>
                <a:latin typeface="Segoe UI" panose="020B0502040204020203" pitchFamily="34" charset="0"/>
                <a:cs typeface="Segoe UI" panose="020B0502040204020203" pitchFamily="34" charset="0"/>
              </a:rPr>
              <a:t>NỘI DUNG</a:t>
            </a:r>
            <a:endParaRPr lang="en-GB" sz="3200" b="1" dirty="0">
              <a:solidFill>
                <a:schemeClr val="accent2"/>
              </a:solidFill>
              <a:latin typeface="Segoe UI" panose="020B0502040204020203" pitchFamily="34" charset="0"/>
              <a:cs typeface="Segoe UI" panose="020B0502040204020203" pitchFamily="34" charset="0"/>
            </a:endParaRPr>
          </a:p>
        </p:txBody>
      </p:sp>
      <p:sp>
        <p:nvSpPr>
          <p:cNvPr id="4" name="Rectangle 3"/>
          <p:cNvSpPr/>
          <p:nvPr/>
        </p:nvSpPr>
        <p:spPr>
          <a:xfrm>
            <a:off x="3255813" y="1545278"/>
            <a:ext cx="3839932"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Tổng quan</a:t>
            </a:r>
            <a:endParaRPr lang="en-GB" sz="2800" b="1" dirty="0">
              <a:latin typeface="Segoe UI" panose="020B0502040204020203" pitchFamily="34" charset="0"/>
              <a:cs typeface="Segoe UI" panose="020B0502040204020203" pitchFamily="34" charset="0"/>
            </a:endParaRPr>
          </a:p>
        </p:txBody>
      </p:sp>
      <p:sp>
        <p:nvSpPr>
          <p:cNvPr id="24" name="Oval 8"/>
          <p:cNvSpPr>
            <a:spLocks noChangeArrowheads="1"/>
          </p:cNvSpPr>
          <p:nvPr/>
        </p:nvSpPr>
        <p:spPr bwMode="gray">
          <a:xfrm>
            <a:off x="2479811" y="2414782"/>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2</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5" name="Rectangle 24"/>
          <p:cNvSpPr/>
          <p:nvPr/>
        </p:nvSpPr>
        <p:spPr>
          <a:xfrm>
            <a:off x="3255812" y="2420806"/>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a:latin typeface="Segoe UI" panose="020B0502040204020203" pitchFamily="34" charset="0"/>
                <a:cs typeface="Segoe UI" panose="020B0502040204020203" pitchFamily="34" charset="0"/>
              </a:rPr>
              <a:t>T</a:t>
            </a:r>
            <a:r>
              <a:rPr lang="en-GB" sz="2800" b="1" dirty="0" smtClean="0">
                <a:latin typeface="Segoe UI" panose="020B0502040204020203" pitchFamily="34" charset="0"/>
                <a:cs typeface="Segoe UI" panose="020B0502040204020203" pitchFamily="34" charset="0"/>
              </a:rPr>
              <a:t>hành phần</a:t>
            </a:r>
            <a:endParaRPr lang="en-GB" sz="2800" b="1" dirty="0">
              <a:latin typeface="Segoe UI" panose="020B0502040204020203" pitchFamily="34" charset="0"/>
              <a:cs typeface="Segoe UI" panose="020B0502040204020203" pitchFamily="34" charset="0"/>
            </a:endParaRPr>
          </a:p>
        </p:txBody>
      </p:sp>
      <p:sp>
        <p:nvSpPr>
          <p:cNvPr id="26" name="Oval 8"/>
          <p:cNvSpPr>
            <a:spLocks noChangeArrowheads="1"/>
          </p:cNvSpPr>
          <p:nvPr/>
        </p:nvSpPr>
        <p:spPr bwMode="gray">
          <a:xfrm>
            <a:off x="2479811" y="3272238"/>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3</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7" name="Rectangle 26"/>
          <p:cNvSpPr/>
          <p:nvPr/>
        </p:nvSpPr>
        <p:spPr>
          <a:xfrm>
            <a:off x="3255810" y="3284286"/>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Tính năng</a:t>
            </a:r>
            <a:endParaRPr lang="en-GB" sz="2800" b="1" dirty="0">
              <a:latin typeface="Segoe UI" panose="020B0502040204020203" pitchFamily="34" charset="0"/>
              <a:cs typeface="Segoe UI" panose="020B0502040204020203" pitchFamily="34" charset="0"/>
            </a:endParaRPr>
          </a:p>
        </p:txBody>
      </p:sp>
      <p:sp>
        <p:nvSpPr>
          <p:cNvPr id="28" name="Oval 8"/>
          <p:cNvSpPr>
            <a:spLocks noChangeArrowheads="1"/>
          </p:cNvSpPr>
          <p:nvPr/>
        </p:nvSpPr>
        <p:spPr bwMode="gray">
          <a:xfrm>
            <a:off x="2479811" y="4147766"/>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4</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2" name="Rectangle 31"/>
          <p:cNvSpPr/>
          <p:nvPr/>
        </p:nvSpPr>
        <p:spPr>
          <a:xfrm>
            <a:off x="3255809" y="4159814"/>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Đánh giá</a:t>
            </a:r>
            <a:endParaRPr lang="en-GB" sz="2800" b="1" dirty="0">
              <a:latin typeface="Segoe UI" panose="020B0502040204020203" pitchFamily="34" charset="0"/>
              <a:cs typeface="Segoe UI" panose="020B0502040204020203" pitchFamily="34" charset="0"/>
            </a:endParaRPr>
          </a:p>
        </p:txBody>
      </p:sp>
      <p:sp>
        <p:nvSpPr>
          <p:cNvPr id="37" name="Oval 8"/>
          <p:cNvSpPr>
            <a:spLocks noChangeArrowheads="1"/>
          </p:cNvSpPr>
          <p:nvPr/>
        </p:nvSpPr>
        <p:spPr bwMode="gray">
          <a:xfrm>
            <a:off x="2479811" y="5011246"/>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5</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8" name="Rectangle 37"/>
          <p:cNvSpPr/>
          <p:nvPr/>
        </p:nvSpPr>
        <p:spPr>
          <a:xfrm>
            <a:off x="3255808" y="5023294"/>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Kết luận</a:t>
            </a:r>
            <a:endParaRPr lang="en-GB" sz="28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4675550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t="15000" r="27000" b="15000"/>
          </a:stretch>
        </a:blip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8" name="TextBox 7"/>
          <p:cNvSpPr txBox="1"/>
          <p:nvPr/>
        </p:nvSpPr>
        <p:spPr>
          <a:xfrm>
            <a:off x="1044784" y="295999"/>
            <a:ext cx="5768139" cy="523220"/>
          </a:xfrm>
          <a:prstGeom prst="rect">
            <a:avLst/>
          </a:prstGeom>
          <a:noFill/>
        </p:spPr>
        <p:txBody>
          <a:bodyPr wrap="square" rtlCol="0">
            <a:spAutoFit/>
          </a:bodyPr>
          <a:lstStyle/>
          <a:p>
            <a:r>
              <a:rPr lang="en-US" sz="2800" b="1" dirty="0" smtClean="0">
                <a:solidFill>
                  <a:schemeClr val="bg1"/>
                </a:solidFill>
                <a:latin typeface="Segoe UI" panose="020B0502040204020203" pitchFamily="34" charset="0"/>
                <a:cs typeface="Segoe UI" panose="020B0502040204020203" pitchFamily="34" charset="0"/>
              </a:rPr>
              <a:t>Reading List</a:t>
            </a:r>
            <a:endParaRPr lang="en-GB" sz="2800" b="1" dirty="0">
              <a:solidFill>
                <a:schemeClr val="bg1"/>
              </a:solidFill>
              <a:latin typeface="Segoe UI" panose="020B0502040204020203" pitchFamily="34" charset="0"/>
              <a:cs typeface="Segoe UI" panose="020B0502040204020203" pitchFamily="34" charset="0"/>
            </a:endParaRPr>
          </a:p>
        </p:txBody>
      </p:sp>
      <p:sp>
        <p:nvSpPr>
          <p:cNvPr id="4" name="TextBox 3"/>
          <p:cNvSpPr txBox="1"/>
          <p:nvPr/>
        </p:nvSpPr>
        <p:spPr>
          <a:xfrm>
            <a:off x="3281819" y="6087649"/>
            <a:ext cx="3920647" cy="369332"/>
          </a:xfrm>
          <a:prstGeom prst="rect">
            <a:avLst/>
          </a:prstGeom>
          <a:noFill/>
        </p:spPr>
        <p:txBody>
          <a:bodyPr wrap="square" rtlCol="0">
            <a:spAutoFit/>
          </a:bodyPr>
          <a:lstStyle/>
          <a:p>
            <a:r>
              <a:rPr lang="en-GB" i="1" dirty="0" smtClean="0">
                <a:latin typeface="Segoe UI" panose="020B0502040204020203" pitchFamily="34" charset="0"/>
                <a:cs typeface="Segoe UI" panose="020B0502040204020203" pitchFamily="34" charset="0"/>
              </a:rPr>
              <a:t>Minh </a:t>
            </a:r>
            <a:r>
              <a:rPr lang="en-GB" i="1" dirty="0" err="1" smtClean="0">
                <a:latin typeface="Segoe UI" panose="020B0502040204020203" pitchFamily="34" charset="0"/>
                <a:cs typeface="Segoe UI" panose="020B0502040204020203" pitchFamily="34" charset="0"/>
              </a:rPr>
              <a:t>họa</a:t>
            </a:r>
            <a:r>
              <a:rPr lang="en-GB" i="1" dirty="0" smtClean="0">
                <a:latin typeface="Segoe UI" panose="020B0502040204020203" pitchFamily="34" charset="0"/>
                <a:cs typeface="Segoe UI" panose="020B0502040204020203" pitchFamily="34" charset="0"/>
              </a:rPr>
              <a:t> </a:t>
            </a:r>
            <a:r>
              <a:rPr lang="en-GB" i="1" dirty="0" err="1" smtClean="0">
                <a:latin typeface="Segoe UI" panose="020B0502040204020203" pitchFamily="34" charset="0"/>
                <a:cs typeface="Segoe UI" panose="020B0502040204020203" pitchFamily="34" charset="0"/>
              </a:rPr>
              <a:t>tính</a:t>
            </a:r>
            <a:r>
              <a:rPr lang="en-GB" i="1" dirty="0" smtClean="0">
                <a:latin typeface="Segoe UI" panose="020B0502040204020203" pitchFamily="34" charset="0"/>
                <a:cs typeface="Segoe UI" panose="020B0502040204020203" pitchFamily="34" charset="0"/>
              </a:rPr>
              <a:t> </a:t>
            </a:r>
            <a:r>
              <a:rPr lang="en-GB" i="1" dirty="0" err="1" smtClean="0">
                <a:latin typeface="Segoe UI" panose="020B0502040204020203" pitchFamily="34" charset="0"/>
                <a:cs typeface="Segoe UI" panose="020B0502040204020203" pitchFamily="34" charset="0"/>
              </a:rPr>
              <a:t>năng</a:t>
            </a:r>
            <a:r>
              <a:rPr lang="en-GB" i="1" dirty="0" smtClean="0">
                <a:latin typeface="Segoe UI" panose="020B0502040204020203" pitchFamily="34" charset="0"/>
                <a:cs typeface="Segoe UI" panose="020B0502040204020203" pitchFamily="34" charset="0"/>
              </a:rPr>
              <a:t> Reading List</a:t>
            </a:r>
            <a:endParaRPr lang="en-GB" i="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7422855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8" name="TextBox 7"/>
          <p:cNvSpPr txBox="1"/>
          <p:nvPr/>
        </p:nvSpPr>
        <p:spPr>
          <a:xfrm>
            <a:off x="1044784" y="295999"/>
            <a:ext cx="5768139" cy="523220"/>
          </a:xfrm>
          <a:prstGeom prst="rect">
            <a:avLst/>
          </a:prstGeom>
          <a:noFill/>
        </p:spPr>
        <p:txBody>
          <a:bodyPr wrap="square" rtlCol="0">
            <a:spAutoFit/>
          </a:bodyPr>
          <a:lstStyle/>
          <a:p>
            <a:r>
              <a:rPr lang="en-US" sz="2800" b="1" dirty="0" smtClean="0">
                <a:solidFill>
                  <a:schemeClr val="bg1"/>
                </a:solidFill>
                <a:latin typeface="Segoe UI" panose="020B0502040204020203" pitchFamily="34" charset="0"/>
                <a:cs typeface="Segoe UI" panose="020B0502040204020203" pitchFamily="34" charset="0"/>
              </a:rPr>
              <a:t>Reading View</a:t>
            </a:r>
            <a:endParaRPr lang="en-GB" sz="2800" b="1" dirty="0">
              <a:solidFill>
                <a:schemeClr val="bg1"/>
              </a:solidFill>
              <a:latin typeface="Segoe UI" panose="020B0502040204020203" pitchFamily="34" charset="0"/>
              <a:cs typeface="Segoe UI" panose="020B0502040204020203" pitchFamily="34" charset="0"/>
            </a:endParaRPr>
          </a:p>
        </p:txBody>
      </p:sp>
      <p:sp>
        <p:nvSpPr>
          <p:cNvPr id="9" name="Subtitle 7"/>
          <p:cNvSpPr txBox="1">
            <a:spLocks/>
          </p:cNvSpPr>
          <p:nvPr/>
        </p:nvSpPr>
        <p:spPr>
          <a:xfrm>
            <a:off x="495356" y="1058285"/>
            <a:ext cx="8571428" cy="155965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just">
              <a:lnSpc>
                <a:spcPct val="150000"/>
              </a:lnSpc>
              <a:buFont typeface="Wingdings" panose="05000000000000000000" pitchFamily="2" charset="2"/>
              <a:buChar char="v"/>
            </a:pPr>
            <a:r>
              <a:rPr lang="en-GB" dirty="0" smtClean="0">
                <a:latin typeface="Segoe UI" panose="020B0502040204020203" pitchFamily="34" charset="0"/>
                <a:cs typeface="Segoe UI" panose="020B0502040204020203" pitchFamily="34" charset="0"/>
              </a:rPr>
              <a:t>Microsoft Edge </a:t>
            </a:r>
            <a:r>
              <a:rPr lang="en-GB" dirty="0">
                <a:latin typeface="Segoe UI" panose="020B0502040204020203" pitchFamily="34" charset="0"/>
                <a:cs typeface="Segoe UI" panose="020B0502040204020203" pitchFamily="34" charset="0"/>
              </a:rPr>
              <a:t>cung cấp tính năng "Reading </a:t>
            </a:r>
            <a:r>
              <a:rPr lang="en-GB" dirty="0" smtClean="0">
                <a:latin typeface="Segoe UI" panose="020B0502040204020203" pitchFamily="34" charset="0"/>
                <a:cs typeface="Segoe UI" panose="020B0502040204020203" pitchFamily="34" charset="0"/>
              </a:rPr>
              <a:t>View" </a:t>
            </a:r>
            <a:r>
              <a:rPr lang="en-GB" dirty="0">
                <a:latin typeface="Segoe UI" panose="020B0502040204020203" pitchFamily="34" charset="0"/>
                <a:cs typeface="Segoe UI" panose="020B0502040204020203" pitchFamily="34" charset="0"/>
              </a:rPr>
              <a:t>bỏ đi những thành phần không cần </a:t>
            </a:r>
            <a:r>
              <a:rPr lang="en-GB" dirty="0" smtClean="0">
                <a:latin typeface="Segoe UI" panose="020B0502040204020203" pitchFamily="34" charset="0"/>
                <a:cs typeface="Segoe UI" panose="020B0502040204020203" pitchFamily="34" charset="0"/>
              </a:rPr>
              <a:t>thiết, </a:t>
            </a:r>
            <a:r>
              <a:rPr lang="en-US" dirty="0">
                <a:latin typeface="Segoe UI" panose="020B0502040204020203" pitchFamily="34" charset="0"/>
                <a:cs typeface="Segoe UI" panose="020B0502040204020203" pitchFamily="34" charset="0"/>
              </a:rPr>
              <a:t>chỉ thể hiện các thành phần chính </a:t>
            </a:r>
            <a:r>
              <a:rPr lang="en-US" dirty="0" smtClean="0">
                <a:latin typeface="Segoe UI" panose="020B0502040204020203" pitchFamily="34" charset="0"/>
                <a:cs typeface="Segoe UI" panose="020B0502040204020203" pitchFamily="34" charset="0"/>
              </a:rPr>
              <a:t>như </a:t>
            </a:r>
            <a:r>
              <a:rPr lang="en-US" dirty="0">
                <a:latin typeface="Segoe UI" panose="020B0502040204020203" pitchFamily="34" charset="0"/>
                <a:cs typeface="Segoe UI" panose="020B0502040204020203" pitchFamily="34" charset="0"/>
              </a:rPr>
              <a:t>đoạn văn, hình đại diện</a:t>
            </a:r>
            <a:r>
              <a:rPr lang="en-GB" dirty="0" smtClean="0">
                <a:latin typeface="Segoe UI" panose="020B0502040204020203" pitchFamily="34" charset="0"/>
                <a:cs typeface="Segoe UI" panose="020B0502040204020203" pitchFamily="34" charset="0"/>
              </a:rPr>
              <a:t> </a:t>
            </a:r>
            <a:r>
              <a:rPr lang="en-US" dirty="0">
                <a:latin typeface="Segoe UI" panose="020B0502040204020203" pitchFamily="34" charset="0"/>
                <a:cs typeface="Segoe UI" panose="020B0502040204020203" pitchFamily="34" charset="0"/>
              </a:rPr>
              <a:t>giúp mang lại khả năng tập trung tốt hơn vào các ý chính của trang </a:t>
            </a:r>
            <a:r>
              <a:rPr lang="en-US" dirty="0" smtClean="0">
                <a:latin typeface="Segoe UI" panose="020B0502040204020203" pitchFamily="34" charset="0"/>
                <a:cs typeface="Segoe UI" panose="020B0502040204020203" pitchFamily="34" charset="0"/>
              </a:rPr>
              <a:t>web.</a:t>
            </a:r>
            <a:endParaRPr lang="en-GB" dirty="0">
              <a:latin typeface="Segoe UI" panose="020B0502040204020203" pitchFamily="34" charset="0"/>
              <a:cs typeface="Segoe UI" panose="020B0502040204020203"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6812" y="2617939"/>
            <a:ext cx="6538177" cy="3532339"/>
          </a:xfrm>
          <a:prstGeom prst="rect">
            <a:avLst/>
          </a:prstGeom>
        </p:spPr>
      </p:pic>
    </p:spTree>
    <p:extLst>
      <p:ext uri="{BB962C8B-B14F-4D97-AF65-F5344CB8AC3E}">
        <p14:creationId xmlns:p14="http://schemas.microsoft.com/office/powerpoint/2010/main" val="231022381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6000" t="15000" r="27000" b="15000"/>
          </a:stretch>
        </a:blip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8" name="TextBox 7"/>
          <p:cNvSpPr txBox="1"/>
          <p:nvPr/>
        </p:nvSpPr>
        <p:spPr>
          <a:xfrm>
            <a:off x="1044784" y="295999"/>
            <a:ext cx="5768139" cy="523220"/>
          </a:xfrm>
          <a:prstGeom prst="rect">
            <a:avLst/>
          </a:prstGeom>
          <a:noFill/>
        </p:spPr>
        <p:txBody>
          <a:bodyPr wrap="square" rtlCol="0">
            <a:spAutoFit/>
          </a:bodyPr>
          <a:lstStyle/>
          <a:p>
            <a:r>
              <a:rPr lang="en-US" sz="2800" b="1" dirty="0" smtClean="0">
                <a:solidFill>
                  <a:schemeClr val="bg1"/>
                </a:solidFill>
                <a:latin typeface="Segoe UI" panose="020B0502040204020203" pitchFamily="34" charset="0"/>
                <a:cs typeface="Segoe UI" panose="020B0502040204020203" pitchFamily="34" charset="0"/>
              </a:rPr>
              <a:t>Reading View</a:t>
            </a:r>
            <a:endParaRPr lang="en-GB" sz="2800" b="1" dirty="0">
              <a:solidFill>
                <a:schemeClr val="bg1"/>
              </a:solidFill>
              <a:latin typeface="Segoe UI" panose="020B0502040204020203" pitchFamily="34" charset="0"/>
              <a:cs typeface="Segoe UI" panose="020B0502040204020203" pitchFamily="34" charset="0"/>
            </a:endParaRPr>
          </a:p>
        </p:txBody>
      </p:sp>
      <p:sp>
        <p:nvSpPr>
          <p:cNvPr id="4" name="TextBox 3"/>
          <p:cNvSpPr txBox="1"/>
          <p:nvPr/>
        </p:nvSpPr>
        <p:spPr>
          <a:xfrm>
            <a:off x="3093929" y="6087649"/>
            <a:ext cx="3920647" cy="369332"/>
          </a:xfrm>
          <a:prstGeom prst="rect">
            <a:avLst/>
          </a:prstGeom>
          <a:noFill/>
        </p:spPr>
        <p:txBody>
          <a:bodyPr wrap="square" rtlCol="0">
            <a:spAutoFit/>
          </a:bodyPr>
          <a:lstStyle/>
          <a:p>
            <a:r>
              <a:rPr lang="en-GB" i="1" dirty="0" smtClean="0">
                <a:latin typeface="Segoe UI" panose="020B0502040204020203" pitchFamily="34" charset="0"/>
                <a:cs typeface="Segoe UI" panose="020B0502040204020203" pitchFamily="34" charset="0"/>
              </a:rPr>
              <a:t>Minh </a:t>
            </a:r>
            <a:r>
              <a:rPr lang="en-GB" i="1" dirty="0" err="1" smtClean="0">
                <a:latin typeface="Segoe UI" panose="020B0502040204020203" pitchFamily="34" charset="0"/>
                <a:cs typeface="Segoe UI" panose="020B0502040204020203" pitchFamily="34" charset="0"/>
              </a:rPr>
              <a:t>họa</a:t>
            </a:r>
            <a:r>
              <a:rPr lang="en-GB" i="1" dirty="0" smtClean="0">
                <a:latin typeface="Segoe UI" panose="020B0502040204020203" pitchFamily="34" charset="0"/>
                <a:cs typeface="Segoe UI" panose="020B0502040204020203" pitchFamily="34" charset="0"/>
              </a:rPr>
              <a:t> </a:t>
            </a:r>
            <a:r>
              <a:rPr lang="en-GB" i="1" dirty="0" err="1" smtClean="0">
                <a:latin typeface="Segoe UI" panose="020B0502040204020203" pitchFamily="34" charset="0"/>
                <a:cs typeface="Segoe UI" panose="020B0502040204020203" pitchFamily="34" charset="0"/>
              </a:rPr>
              <a:t>tính</a:t>
            </a:r>
            <a:r>
              <a:rPr lang="en-GB" i="1" dirty="0" smtClean="0">
                <a:latin typeface="Segoe UI" panose="020B0502040204020203" pitchFamily="34" charset="0"/>
                <a:cs typeface="Segoe UI" panose="020B0502040204020203" pitchFamily="34" charset="0"/>
              </a:rPr>
              <a:t> </a:t>
            </a:r>
            <a:r>
              <a:rPr lang="en-GB" i="1" dirty="0" err="1" smtClean="0">
                <a:latin typeface="Segoe UI" panose="020B0502040204020203" pitchFamily="34" charset="0"/>
                <a:cs typeface="Segoe UI" panose="020B0502040204020203" pitchFamily="34" charset="0"/>
              </a:rPr>
              <a:t>năng</a:t>
            </a:r>
            <a:r>
              <a:rPr lang="en-GB" i="1" dirty="0" smtClean="0">
                <a:latin typeface="Segoe UI" panose="020B0502040204020203" pitchFamily="34" charset="0"/>
                <a:cs typeface="Segoe UI" panose="020B0502040204020203" pitchFamily="34" charset="0"/>
              </a:rPr>
              <a:t> Reading View</a:t>
            </a:r>
            <a:endParaRPr lang="en-GB" i="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142298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8"/>
          <p:cNvSpPr>
            <a:spLocks noChangeArrowheads="1"/>
          </p:cNvSpPr>
          <p:nvPr/>
        </p:nvSpPr>
        <p:spPr bwMode="gray">
          <a:xfrm>
            <a:off x="2479811" y="1533230"/>
            <a:ext cx="523875" cy="525745"/>
          </a:xfrm>
          <a:prstGeom prst="ellipse">
            <a:avLst/>
          </a:prstGeom>
          <a:solidFill>
            <a:schemeClr val="accent2"/>
          </a:solidFill>
          <a:ln w="9525">
            <a:noFill/>
            <a:round/>
            <a:headEnd/>
            <a:tailEnd/>
          </a:ln>
          <a:effectLst/>
        </p:spPr>
        <p:txBody>
          <a:bodyPr wrap="none" anchor="ctr"/>
          <a:lstStyle/>
          <a:p>
            <a:pPr algn="ctr"/>
            <a:r>
              <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rPr>
              <a:t>1</a:t>
            </a:r>
          </a:p>
        </p:txBody>
      </p:sp>
      <p:sp>
        <p:nvSpPr>
          <p:cNvPr id="33" name="TextBox 32"/>
          <p:cNvSpPr txBox="1"/>
          <p:nvPr/>
        </p:nvSpPr>
        <p:spPr>
          <a:xfrm>
            <a:off x="1906416" y="610720"/>
            <a:ext cx="2402187" cy="584775"/>
          </a:xfrm>
          <a:prstGeom prst="rect">
            <a:avLst/>
          </a:prstGeom>
          <a:noFill/>
        </p:spPr>
        <p:txBody>
          <a:bodyPr wrap="square" rtlCol="0">
            <a:spAutoFit/>
          </a:bodyPr>
          <a:lstStyle/>
          <a:p>
            <a:r>
              <a:rPr lang="vi-VN" sz="3200" b="1" dirty="0" smtClean="0">
                <a:solidFill>
                  <a:schemeClr val="accent2"/>
                </a:solidFill>
                <a:latin typeface="Segoe UI" panose="020B0502040204020203" pitchFamily="34" charset="0"/>
                <a:cs typeface="Segoe UI" panose="020B0502040204020203" pitchFamily="34" charset="0"/>
              </a:rPr>
              <a:t>NỘI DUNG</a:t>
            </a:r>
            <a:endParaRPr lang="en-GB" sz="3200" b="1" dirty="0">
              <a:solidFill>
                <a:schemeClr val="accent2"/>
              </a:solidFill>
              <a:latin typeface="Segoe UI" panose="020B0502040204020203" pitchFamily="34" charset="0"/>
              <a:cs typeface="Segoe UI" panose="020B0502040204020203" pitchFamily="34" charset="0"/>
            </a:endParaRPr>
          </a:p>
        </p:txBody>
      </p:sp>
      <p:sp>
        <p:nvSpPr>
          <p:cNvPr id="4" name="Rectangle 3"/>
          <p:cNvSpPr/>
          <p:nvPr/>
        </p:nvSpPr>
        <p:spPr>
          <a:xfrm>
            <a:off x="3255813" y="1545278"/>
            <a:ext cx="3839932"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Tổng quan</a:t>
            </a:r>
            <a:endParaRPr lang="en-GB" sz="2800" b="1" dirty="0">
              <a:latin typeface="Segoe UI" panose="020B0502040204020203" pitchFamily="34" charset="0"/>
              <a:cs typeface="Segoe UI" panose="020B0502040204020203" pitchFamily="34" charset="0"/>
            </a:endParaRPr>
          </a:p>
        </p:txBody>
      </p:sp>
      <p:sp>
        <p:nvSpPr>
          <p:cNvPr id="24" name="Oval 8"/>
          <p:cNvSpPr>
            <a:spLocks noChangeArrowheads="1"/>
          </p:cNvSpPr>
          <p:nvPr/>
        </p:nvSpPr>
        <p:spPr bwMode="gray">
          <a:xfrm>
            <a:off x="2479811" y="2414782"/>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2</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5" name="Rectangle 24"/>
          <p:cNvSpPr/>
          <p:nvPr/>
        </p:nvSpPr>
        <p:spPr>
          <a:xfrm>
            <a:off x="3255812" y="2420806"/>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a:latin typeface="Segoe UI" panose="020B0502040204020203" pitchFamily="34" charset="0"/>
                <a:cs typeface="Segoe UI" panose="020B0502040204020203" pitchFamily="34" charset="0"/>
              </a:rPr>
              <a:t>T</a:t>
            </a:r>
            <a:r>
              <a:rPr lang="en-GB" sz="2800" b="1" dirty="0" smtClean="0">
                <a:latin typeface="Segoe UI" panose="020B0502040204020203" pitchFamily="34" charset="0"/>
                <a:cs typeface="Segoe UI" panose="020B0502040204020203" pitchFamily="34" charset="0"/>
              </a:rPr>
              <a:t>hành phần</a:t>
            </a:r>
            <a:endParaRPr lang="en-GB" sz="2800" b="1" dirty="0">
              <a:latin typeface="Segoe UI" panose="020B0502040204020203" pitchFamily="34" charset="0"/>
              <a:cs typeface="Segoe UI" panose="020B0502040204020203" pitchFamily="34" charset="0"/>
            </a:endParaRPr>
          </a:p>
        </p:txBody>
      </p:sp>
      <p:sp>
        <p:nvSpPr>
          <p:cNvPr id="26" name="Oval 8"/>
          <p:cNvSpPr>
            <a:spLocks noChangeArrowheads="1"/>
          </p:cNvSpPr>
          <p:nvPr/>
        </p:nvSpPr>
        <p:spPr bwMode="gray">
          <a:xfrm>
            <a:off x="2479811" y="3272238"/>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3</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7" name="Rectangle 26"/>
          <p:cNvSpPr/>
          <p:nvPr/>
        </p:nvSpPr>
        <p:spPr>
          <a:xfrm>
            <a:off x="3255810" y="3284286"/>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Tính năng</a:t>
            </a:r>
            <a:endParaRPr lang="en-GB" sz="2800" b="1" dirty="0">
              <a:latin typeface="Segoe UI" panose="020B0502040204020203" pitchFamily="34" charset="0"/>
              <a:cs typeface="Segoe UI" panose="020B0502040204020203" pitchFamily="34" charset="0"/>
            </a:endParaRPr>
          </a:p>
        </p:txBody>
      </p:sp>
      <p:sp>
        <p:nvSpPr>
          <p:cNvPr id="28" name="Oval 8"/>
          <p:cNvSpPr>
            <a:spLocks noChangeArrowheads="1"/>
          </p:cNvSpPr>
          <p:nvPr/>
        </p:nvSpPr>
        <p:spPr bwMode="gray">
          <a:xfrm>
            <a:off x="2479811" y="4147766"/>
            <a:ext cx="523875" cy="525745"/>
          </a:xfrm>
          <a:prstGeom prst="ellipse">
            <a:avLst/>
          </a:prstGeom>
          <a:ln>
            <a:headEnd/>
            <a:tailEnd/>
          </a:ln>
        </p:spPr>
        <p:style>
          <a:lnRef idx="2">
            <a:schemeClr val="accent2"/>
          </a:lnRef>
          <a:fillRef idx="1">
            <a:schemeClr val="lt1"/>
          </a:fillRef>
          <a:effectRef idx="0">
            <a:schemeClr val="accent2"/>
          </a:effectRef>
          <a:fontRef idx="minor">
            <a:schemeClr val="dk1"/>
          </a:fontRef>
        </p:style>
        <p:txBody>
          <a:bodyPr wrap="none" anchor="ctr"/>
          <a:lstStyle/>
          <a:p>
            <a:pPr algn="ctr"/>
            <a:r>
              <a:rPr lang="en-US" sz="2800" b="1" dirty="0">
                <a:solidFill>
                  <a:schemeClr val="accent2"/>
                </a:solidFill>
                <a:latin typeface="Segoe UI" panose="020B0502040204020203" pitchFamily="34" charset="0"/>
                <a:ea typeface="Segoe UI Black" panose="020B0A02040204020203" pitchFamily="34" charset="0"/>
                <a:cs typeface="Segoe UI" panose="020B0502040204020203" pitchFamily="34" charset="0"/>
              </a:rPr>
              <a:t>4</a:t>
            </a:r>
            <a:endParaRPr lang="en-US" sz="2800" b="1" dirty="0" smtClean="0">
              <a:solidFill>
                <a:schemeClr val="accent2"/>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2" name="Rectangle 31"/>
          <p:cNvSpPr/>
          <p:nvPr/>
        </p:nvSpPr>
        <p:spPr>
          <a:xfrm>
            <a:off x="3255809" y="4159814"/>
            <a:ext cx="3839933" cy="51369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solidFill>
                  <a:schemeClr val="accent2"/>
                </a:solidFill>
                <a:latin typeface="Segoe UI" panose="020B0502040204020203" pitchFamily="34" charset="0"/>
                <a:cs typeface="Segoe UI" panose="020B0502040204020203" pitchFamily="34" charset="0"/>
              </a:rPr>
              <a:t>Đánh giá</a:t>
            </a:r>
            <a:endParaRPr lang="en-GB" sz="2800" b="1" dirty="0">
              <a:solidFill>
                <a:schemeClr val="accent2"/>
              </a:solidFill>
              <a:latin typeface="Segoe UI" panose="020B0502040204020203" pitchFamily="34" charset="0"/>
              <a:cs typeface="Segoe UI" panose="020B0502040204020203" pitchFamily="34" charset="0"/>
            </a:endParaRPr>
          </a:p>
        </p:txBody>
      </p:sp>
      <p:sp>
        <p:nvSpPr>
          <p:cNvPr id="37" name="Oval 8"/>
          <p:cNvSpPr>
            <a:spLocks noChangeArrowheads="1"/>
          </p:cNvSpPr>
          <p:nvPr/>
        </p:nvSpPr>
        <p:spPr bwMode="gray">
          <a:xfrm>
            <a:off x="2479811" y="5011246"/>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5</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8" name="Rectangle 37"/>
          <p:cNvSpPr/>
          <p:nvPr/>
        </p:nvSpPr>
        <p:spPr>
          <a:xfrm>
            <a:off x="3255808" y="5023294"/>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Kết luận</a:t>
            </a:r>
            <a:endParaRPr lang="en-GB" sz="28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64553044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656535" y="1545996"/>
            <a:ext cx="6886852" cy="2554545"/>
          </a:xfrm>
          <a:prstGeom prst="rect">
            <a:avLst/>
          </a:prstGeom>
          <a:noFill/>
        </p:spPr>
        <p:txBody>
          <a:bodyPr wrap="square" rtlCol="0">
            <a:spAutoFit/>
          </a:bodyPr>
          <a:lstStyle/>
          <a:p>
            <a:pPr>
              <a:lnSpc>
                <a:spcPct val="200000"/>
              </a:lnSpc>
              <a:buClr>
                <a:schemeClr val="accent2"/>
              </a:buClr>
            </a:pPr>
            <a:r>
              <a:rPr lang="en-US" sz="4000" b="1" dirty="0" smtClean="0">
                <a:latin typeface="Segoe UI" panose="020B0502040204020203" pitchFamily="34" charset="0"/>
                <a:cs typeface="Segoe UI" panose="020B0502040204020203" pitchFamily="34" charset="0"/>
              </a:rPr>
              <a:t>Ưu điểm</a:t>
            </a:r>
            <a:endParaRPr lang="en-GB" sz="4000" b="1" dirty="0" smtClean="0">
              <a:latin typeface="Segoe UI" panose="020B0502040204020203" pitchFamily="34" charset="0"/>
              <a:cs typeface="Segoe UI" panose="020B0502040204020203" pitchFamily="34" charset="0"/>
            </a:endParaRPr>
          </a:p>
          <a:p>
            <a:pPr>
              <a:lnSpc>
                <a:spcPct val="200000"/>
              </a:lnSpc>
              <a:buClr>
                <a:schemeClr val="accent2"/>
              </a:buClr>
            </a:pPr>
            <a:r>
              <a:rPr lang="en-GB" sz="4000" b="1" dirty="0" smtClean="0">
                <a:latin typeface="Segoe UI" panose="020B0502040204020203" pitchFamily="34" charset="0"/>
                <a:cs typeface="Segoe UI" panose="020B0502040204020203" pitchFamily="34" charset="0"/>
              </a:rPr>
              <a:t>Nhược điểm</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8157" y="3376561"/>
            <a:ext cx="381053" cy="381053"/>
          </a:xfrm>
          <a:prstGeom prst="rect">
            <a:avLst/>
          </a:prstGeom>
        </p:spPr>
      </p:pic>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8157" y="2147836"/>
            <a:ext cx="381053" cy="381053"/>
          </a:xfrm>
          <a:prstGeom prst="rect">
            <a:avLst/>
          </a:prstGeom>
        </p:spPr>
      </p:pic>
    </p:spTree>
    <p:extLst>
      <p:ext uri="{BB962C8B-B14F-4D97-AF65-F5344CB8AC3E}">
        <p14:creationId xmlns:p14="http://schemas.microsoft.com/office/powerpoint/2010/main" val="16777058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8" name="TextBox 7"/>
          <p:cNvSpPr txBox="1"/>
          <p:nvPr/>
        </p:nvSpPr>
        <p:spPr>
          <a:xfrm>
            <a:off x="1044784" y="295999"/>
            <a:ext cx="5768139" cy="523220"/>
          </a:xfrm>
          <a:prstGeom prst="rect">
            <a:avLst/>
          </a:prstGeom>
          <a:noFill/>
        </p:spPr>
        <p:txBody>
          <a:bodyPr wrap="square" rtlCol="0">
            <a:spAutoFit/>
          </a:bodyPr>
          <a:lstStyle/>
          <a:p>
            <a:r>
              <a:rPr lang="vi-VN" sz="2800" b="1" dirty="0" smtClean="0">
                <a:solidFill>
                  <a:schemeClr val="bg1"/>
                </a:solidFill>
                <a:latin typeface="Segoe UI" panose="020B0502040204020203" pitchFamily="34" charset="0"/>
                <a:cs typeface="Segoe UI" panose="020B0502040204020203" pitchFamily="34" charset="0"/>
              </a:rPr>
              <a:t>Ưu điểm</a:t>
            </a:r>
            <a:endParaRPr lang="en-GB" sz="2800" b="1" dirty="0">
              <a:solidFill>
                <a:schemeClr val="bg1"/>
              </a:solidFill>
              <a:latin typeface="Segoe UI" panose="020B0502040204020203" pitchFamily="34" charset="0"/>
              <a:cs typeface="Segoe UI" panose="020B0502040204020203" pitchFamily="34" charset="0"/>
            </a:endParaRPr>
          </a:p>
        </p:txBody>
      </p:sp>
      <p:sp>
        <p:nvSpPr>
          <p:cNvPr id="9" name="Subtitle 7"/>
          <p:cNvSpPr txBox="1">
            <a:spLocks/>
          </p:cNvSpPr>
          <p:nvPr/>
        </p:nvSpPr>
        <p:spPr>
          <a:xfrm>
            <a:off x="495356" y="1058285"/>
            <a:ext cx="8571428" cy="4590953"/>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just">
              <a:lnSpc>
                <a:spcPct val="150000"/>
              </a:lnSpc>
              <a:buFont typeface="Wingdings" panose="05000000000000000000" pitchFamily="2" charset="2"/>
              <a:buChar char="v"/>
            </a:pPr>
            <a:r>
              <a:rPr lang="vi-VN" dirty="0" smtClean="0">
                <a:solidFill>
                  <a:schemeClr val="tx1"/>
                </a:solidFill>
                <a:latin typeface="Segoe UI" panose="020B0502040204020203" pitchFamily="34" charset="0"/>
                <a:cs typeface="Segoe UI" panose="020B0502040204020203" pitchFamily="34" charset="0"/>
              </a:rPr>
              <a:t>Giao diện gọn gàng,</a:t>
            </a:r>
            <a:r>
              <a:rPr lang="en-GB" dirty="0" smtClean="0">
                <a:solidFill>
                  <a:schemeClr val="tx1"/>
                </a:solidFill>
                <a:latin typeface="Segoe UI" panose="020B0502040204020203" pitchFamily="34" charset="0"/>
                <a:cs typeface="Segoe UI" panose="020B0502040204020203" pitchFamily="34" charset="0"/>
              </a:rPr>
              <a:t> đơn giản,</a:t>
            </a:r>
            <a:r>
              <a:rPr lang="vi-VN" dirty="0" smtClean="0">
                <a:solidFill>
                  <a:schemeClr val="tx1"/>
                </a:solidFill>
                <a:latin typeface="Segoe UI" panose="020B0502040204020203" pitchFamily="34" charset="0"/>
                <a:cs typeface="Segoe UI" panose="020B0502040204020203" pitchFamily="34" charset="0"/>
              </a:rPr>
              <a:t> màu sắc cân đối đem lại trải nghiệm tốt cho người dùng.</a:t>
            </a:r>
            <a:endParaRPr lang="en-GB" dirty="0" smtClean="0">
              <a:solidFill>
                <a:schemeClr val="tx1"/>
              </a:solidFill>
              <a:latin typeface="Segoe UI" panose="020B0502040204020203" pitchFamily="34" charset="0"/>
              <a:cs typeface="Segoe UI" panose="020B0502040204020203" pitchFamily="34" charset="0"/>
            </a:endParaRPr>
          </a:p>
          <a:p>
            <a:pPr algn="just">
              <a:lnSpc>
                <a:spcPct val="150000"/>
              </a:lnSpc>
              <a:buFont typeface="Wingdings" panose="05000000000000000000" pitchFamily="2" charset="2"/>
              <a:buChar char="v"/>
            </a:pPr>
            <a:r>
              <a:rPr lang="en-US" dirty="0" smtClean="0">
                <a:solidFill>
                  <a:schemeClr val="tx1"/>
                </a:solidFill>
                <a:latin typeface="Segoe UI" panose="020B0502040204020203" pitchFamily="34" charset="0"/>
                <a:cs typeface="Segoe UI" panose="020B0502040204020203" pitchFamily="34" charset="0"/>
              </a:rPr>
              <a:t>Khả năng scale (co giãn) các nội dung trên website rất tốt. </a:t>
            </a:r>
          </a:p>
          <a:p>
            <a:pPr algn="just">
              <a:lnSpc>
                <a:spcPct val="150000"/>
              </a:lnSpc>
              <a:buFont typeface="Wingdings" panose="05000000000000000000" pitchFamily="2" charset="2"/>
              <a:buChar char="v"/>
            </a:pPr>
            <a:r>
              <a:rPr lang="vi-VN" dirty="0">
                <a:solidFill>
                  <a:schemeClr val="tx1"/>
                </a:solidFill>
                <a:latin typeface="Segoe UI" panose="020B0502040204020203" pitchFamily="34" charset="0"/>
                <a:cs typeface="Segoe UI" panose="020B0502040204020203" pitchFamily="34" charset="0"/>
              </a:rPr>
              <a:t>Microsoft Edge </a:t>
            </a:r>
            <a:r>
              <a:rPr lang="en-GB" dirty="0" smtClean="0">
                <a:solidFill>
                  <a:schemeClr val="tx1"/>
                </a:solidFill>
                <a:latin typeface="Segoe UI" panose="020B0502040204020203" pitchFamily="34" charset="0"/>
                <a:cs typeface="Segoe UI" panose="020B0502040204020203" pitchFamily="34" charset="0"/>
              </a:rPr>
              <a:t>có hiệu năng cao, </a:t>
            </a:r>
            <a:r>
              <a:rPr lang="en-US" dirty="0" smtClean="0">
                <a:solidFill>
                  <a:schemeClr val="tx1"/>
                </a:solidFill>
                <a:latin typeface="Segoe UI" panose="020B0502040204020203" pitchFamily="34" charset="0"/>
                <a:cs typeface="Segoe UI" panose="020B0502040204020203" pitchFamily="34" charset="0"/>
              </a:rPr>
              <a:t>các </a:t>
            </a:r>
            <a:r>
              <a:rPr lang="en-US" dirty="0">
                <a:solidFill>
                  <a:schemeClr val="tx1"/>
                </a:solidFill>
                <a:latin typeface="Segoe UI" panose="020B0502040204020203" pitchFamily="34" charset="0"/>
                <a:cs typeface="Segoe UI" panose="020B0502040204020203" pitchFamily="34" charset="0"/>
              </a:rPr>
              <a:t>thao </a:t>
            </a:r>
            <a:r>
              <a:rPr lang="en-US" dirty="0" smtClean="0">
                <a:solidFill>
                  <a:schemeClr val="tx1"/>
                </a:solidFill>
                <a:latin typeface="Segoe UI" panose="020B0502040204020203" pitchFamily="34" charset="0"/>
                <a:cs typeface="Segoe UI" panose="020B0502040204020203" pitchFamily="34" charset="0"/>
              </a:rPr>
              <a:t>tác xử lý như </a:t>
            </a:r>
            <a:r>
              <a:rPr lang="en-US" dirty="0">
                <a:solidFill>
                  <a:schemeClr val="tx1"/>
                </a:solidFill>
                <a:latin typeface="Segoe UI" panose="020B0502040204020203" pitchFamily="34" charset="0"/>
                <a:cs typeface="Segoe UI" panose="020B0502040204020203" pitchFamily="34" charset="0"/>
              </a:rPr>
              <a:t>mở trang, thêm tabs, chuyển đổi đều rất nhanh và </a:t>
            </a:r>
            <a:r>
              <a:rPr lang="en-US" dirty="0" smtClean="0">
                <a:solidFill>
                  <a:schemeClr val="tx1"/>
                </a:solidFill>
                <a:latin typeface="Segoe UI" panose="020B0502040204020203" pitchFamily="34" charset="0"/>
                <a:cs typeface="Segoe UI" panose="020B0502040204020203" pitchFamily="34" charset="0"/>
              </a:rPr>
              <a:t>mượt. </a:t>
            </a:r>
          </a:p>
          <a:p>
            <a:pPr algn="just">
              <a:lnSpc>
                <a:spcPct val="150000"/>
              </a:lnSpc>
              <a:buFont typeface="Wingdings" panose="05000000000000000000" pitchFamily="2" charset="2"/>
              <a:buChar char="v"/>
            </a:pPr>
            <a:r>
              <a:rPr lang="vi-VN" dirty="0">
                <a:solidFill>
                  <a:schemeClr val="tx1"/>
                </a:solidFill>
                <a:latin typeface="Segoe UI" panose="020B0502040204020203" pitchFamily="34" charset="0"/>
                <a:cs typeface="Segoe UI" panose="020B0502040204020203" pitchFamily="34" charset="0"/>
              </a:rPr>
              <a:t>Microsoft </a:t>
            </a:r>
            <a:r>
              <a:rPr lang="vi-VN" dirty="0" smtClean="0">
                <a:solidFill>
                  <a:schemeClr val="tx1"/>
                </a:solidFill>
                <a:latin typeface="Segoe UI" panose="020B0502040204020203" pitchFamily="34" charset="0"/>
                <a:cs typeface="Segoe UI" panose="020B0502040204020203" pitchFamily="34" charset="0"/>
              </a:rPr>
              <a:t>Edge</a:t>
            </a:r>
            <a:r>
              <a:rPr lang="en-GB" dirty="0" smtClean="0">
                <a:solidFill>
                  <a:schemeClr val="tx1"/>
                </a:solidFill>
                <a:latin typeface="Segoe UI" panose="020B0502040204020203" pitchFamily="34" charset="0"/>
                <a:cs typeface="Segoe UI" panose="020B0502040204020203" pitchFamily="34" charset="0"/>
              </a:rPr>
              <a:t> có tính bảo mật cao hơn.</a:t>
            </a:r>
          </a:p>
          <a:p>
            <a:pPr algn="just">
              <a:lnSpc>
                <a:spcPct val="150000"/>
              </a:lnSpc>
              <a:buFont typeface="Wingdings" panose="05000000000000000000" pitchFamily="2" charset="2"/>
              <a:buChar char="v"/>
            </a:pPr>
            <a:r>
              <a:rPr lang="en-GB" dirty="0" smtClean="0">
                <a:solidFill>
                  <a:schemeClr val="tx1"/>
                </a:solidFill>
                <a:latin typeface="Segoe UI" panose="020B0502040204020203" pitchFamily="34" charset="0"/>
                <a:cs typeface="Segoe UI" panose="020B0502040204020203" pitchFamily="34" charset="0"/>
              </a:rPr>
              <a:t>Những ưu điểm nổi bật từ các tính năng mới (Cortana, Web Note, Reading List, Reading Mode).</a:t>
            </a:r>
            <a:endParaRPr lang="en-GB" dirty="0">
              <a:solidFill>
                <a:schemeClr val="tx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84781854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8" name="TextBox 7"/>
          <p:cNvSpPr txBox="1"/>
          <p:nvPr/>
        </p:nvSpPr>
        <p:spPr>
          <a:xfrm>
            <a:off x="1044784" y="295999"/>
            <a:ext cx="5768139" cy="523220"/>
          </a:xfrm>
          <a:prstGeom prst="rect">
            <a:avLst/>
          </a:prstGeom>
          <a:noFill/>
        </p:spPr>
        <p:txBody>
          <a:bodyPr wrap="square" rtlCol="0">
            <a:spAutoFit/>
          </a:bodyPr>
          <a:lstStyle/>
          <a:p>
            <a:r>
              <a:rPr lang="vi-VN" sz="2800" b="1" dirty="0" smtClean="0">
                <a:solidFill>
                  <a:schemeClr val="bg1"/>
                </a:solidFill>
                <a:latin typeface="Segoe UI" panose="020B0502040204020203" pitchFamily="34" charset="0"/>
                <a:cs typeface="Segoe UI" panose="020B0502040204020203" pitchFamily="34" charset="0"/>
              </a:rPr>
              <a:t>Nhược điểm</a:t>
            </a:r>
            <a:endParaRPr lang="en-GB" sz="2800" b="1" dirty="0">
              <a:solidFill>
                <a:schemeClr val="bg1"/>
              </a:solidFill>
              <a:latin typeface="Segoe UI" panose="020B0502040204020203" pitchFamily="34" charset="0"/>
              <a:cs typeface="Segoe UI" panose="020B0502040204020203" pitchFamily="34" charset="0"/>
            </a:endParaRPr>
          </a:p>
        </p:txBody>
      </p:sp>
      <p:sp>
        <p:nvSpPr>
          <p:cNvPr id="9" name="Subtitle 7"/>
          <p:cNvSpPr txBox="1">
            <a:spLocks/>
          </p:cNvSpPr>
          <p:nvPr/>
        </p:nvSpPr>
        <p:spPr>
          <a:xfrm>
            <a:off x="495356" y="1058285"/>
            <a:ext cx="8571428" cy="3000148"/>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just">
              <a:lnSpc>
                <a:spcPct val="150000"/>
              </a:lnSpc>
              <a:buFont typeface="Wingdings" panose="05000000000000000000" pitchFamily="2" charset="2"/>
              <a:buChar char="v"/>
            </a:pPr>
            <a:r>
              <a:rPr lang="en-GB" dirty="0" smtClean="0">
                <a:latin typeface="Segoe UI" panose="020B0502040204020203" pitchFamily="34" charset="0"/>
                <a:cs typeface="Segoe UI" panose="020B0502040204020203" pitchFamily="34" charset="0"/>
              </a:rPr>
              <a:t>Không hỗ trợ các tiện ích mở rộng.</a:t>
            </a:r>
          </a:p>
          <a:p>
            <a:pPr lvl="0" algn="just">
              <a:lnSpc>
                <a:spcPct val="150000"/>
              </a:lnSpc>
              <a:buFont typeface="Wingdings" panose="05000000000000000000" pitchFamily="2" charset="2"/>
              <a:buChar char="v"/>
            </a:pPr>
            <a:r>
              <a:rPr lang="vi-VN" dirty="0">
                <a:latin typeface="Segoe UI" panose="020B0502040204020203" pitchFamily="34" charset="0"/>
                <a:cs typeface="Segoe UI" panose="020B0502040204020203" pitchFamily="34" charset="0"/>
              </a:rPr>
              <a:t>Không hỗ trợ import bookmark từ các trình duyệt khác (chỉ hỗ </a:t>
            </a:r>
            <a:r>
              <a:rPr lang="vi-VN" dirty="0" smtClean="0">
                <a:latin typeface="Segoe UI" panose="020B0502040204020203" pitchFamily="34" charset="0"/>
                <a:cs typeface="Segoe UI" panose="020B0502040204020203" pitchFamily="34" charset="0"/>
              </a:rPr>
              <a:t>trợ</a:t>
            </a:r>
            <a:r>
              <a:rPr lang="en-GB" dirty="0" smtClean="0">
                <a:latin typeface="Segoe UI" panose="020B0502040204020203" pitchFamily="34" charset="0"/>
                <a:cs typeface="Segoe UI" panose="020B0502040204020203" pitchFamily="34" charset="0"/>
              </a:rPr>
              <a:t> từ</a:t>
            </a:r>
            <a:r>
              <a:rPr lang="vi-VN" dirty="0" smtClean="0">
                <a:latin typeface="Segoe UI" panose="020B0502040204020203" pitchFamily="34" charset="0"/>
                <a:cs typeface="Segoe UI" panose="020B0502040204020203" pitchFamily="34" charset="0"/>
              </a:rPr>
              <a:t> </a:t>
            </a:r>
            <a:r>
              <a:rPr lang="vi-VN" dirty="0">
                <a:latin typeface="Segoe UI" panose="020B0502040204020203" pitchFamily="34" charset="0"/>
                <a:cs typeface="Segoe UI" panose="020B0502040204020203" pitchFamily="34" charset="0"/>
              </a:rPr>
              <a:t>IE</a:t>
            </a:r>
            <a:r>
              <a:rPr lang="vi-VN" dirty="0" smtClean="0">
                <a:latin typeface="Segoe UI" panose="020B0502040204020203" pitchFamily="34" charset="0"/>
                <a:cs typeface="Segoe UI" panose="020B0502040204020203" pitchFamily="34" charset="0"/>
              </a:rPr>
              <a:t>).</a:t>
            </a:r>
            <a:endParaRPr lang="en-GB" dirty="0" smtClean="0">
              <a:latin typeface="Segoe UI" panose="020B0502040204020203" pitchFamily="34" charset="0"/>
              <a:cs typeface="Segoe UI" panose="020B0502040204020203" pitchFamily="34" charset="0"/>
            </a:endParaRPr>
          </a:p>
          <a:p>
            <a:pPr lvl="0" algn="just">
              <a:lnSpc>
                <a:spcPct val="150000"/>
              </a:lnSpc>
              <a:buFont typeface="Wingdings" panose="05000000000000000000" pitchFamily="2" charset="2"/>
              <a:buChar char="v"/>
            </a:pPr>
            <a:r>
              <a:rPr lang="en-GB" dirty="0" smtClean="0">
                <a:latin typeface="Segoe UI" panose="020B0502040204020203" pitchFamily="34" charset="0"/>
                <a:cs typeface="Segoe UI" panose="020B0502040204020203" pitchFamily="34" charset="0"/>
              </a:rPr>
              <a:t>Không hỗ trợ ghim tab lên taskbar.</a:t>
            </a:r>
          </a:p>
          <a:p>
            <a:pPr lvl="0" algn="just">
              <a:lnSpc>
                <a:spcPct val="150000"/>
              </a:lnSpc>
              <a:buFont typeface="Wingdings" panose="05000000000000000000" pitchFamily="2" charset="2"/>
              <a:buChar char="v"/>
            </a:pPr>
            <a:r>
              <a:rPr lang="en-GB" dirty="0" smtClean="0">
                <a:latin typeface="Segoe UI" panose="020B0502040204020203" pitchFamily="34" charset="0"/>
                <a:cs typeface="Segoe UI" panose="020B0502040204020203" pitchFamily="34" charset="0"/>
              </a:rPr>
              <a:t>Không hỗ trợ chế độ full-screen.</a:t>
            </a:r>
          </a:p>
          <a:p>
            <a:pPr lvl="0" algn="just">
              <a:lnSpc>
                <a:spcPct val="150000"/>
              </a:lnSpc>
              <a:buFont typeface="Wingdings" panose="05000000000000000000" pitchFamily="2" charset="2"/>
              <a:buChar char="v"/>
            </a:pPr>
            <a:r>
              <a:rPr lang="en-GB" dirty="0" err="1" smtClean="0">
                <a:latin typeface="Segoe UI" panose="020B0502040204020203" pitchFamily="34" charset="0"/>
                <a:cs typeface="Segoe UI" panose="020B0502040204020203" pitchFamily="34" charset="0"/>
              </a:rPr>
              <a:t>Đóng</a:t>
            </a:r>
            <a:r>
              <a:rPr lang="en-GB" dirty="0" smtClean="0">
                <a:latin typeface="Segoe UI" panose="020B0502040204020203" pitchFamily="34" charset="0"/>
                <a:cs typeface="Segoe UI" panose="020B0502040204020203" pitchFamily="34" charset="0"/>
              </a:rPr>
              <a:t> </a:t>
            </a:r>
            <a:r>
              <a:rPr lang="en-GB" dirty="0" err="1" smtClean="0">
                <a:latin typeface="Segoe UI" panose="020B0502040204020203" pitchFamily="34" charset="0"/>
                <a:cs typeface="Segoe UI" panose="020B0502040204020203" pitchFamily="34" charset="0"/>
              </a:rPr>
              <a:t>trình</a:t>
            </a:r>
            <a:r>
              <a:rPr lang="en-GB" dirty="0" smtClean="0">
                <a:latin typeface="Segoe UI" panose="020B0502040204020203" pitchFamily="34" charset="0"/>
                <a:cs typeface="Segoe UI" panose="020B0502040204020203" pitchFamily="34" charset="0"/>
              </a:rPr>
              <a:t> </a:t>
            </a:r>
            <a:r>
              <a:rPr lang="en-GB" dirty="0" err="1" smtClean="0">
                <a:latin typeface="Segoe UI" panose="020B0502040204020203" pitchFamily="34" charset="0"/>
                <a:cs typeface="Segoe UI" panose="020B0502040204020203" pitchFamily="34" charset="0"/>
              </a:rPr>
              <a:t>duyệt</a:t>
            </a:r>
            <a:r>
              <a:rPr lang="en-GB" dirty="0" smtClean="0">
                <a:latin typeface="Segoe UI" panose="020B0502040204020203" pitchFamily="34" charset="0"/>
                <a:cs typeface="Segoe UI" panose="020B0502040204020203" pitchFamily="34" charset="0"/>
              </a:rPr>
              <a:t> </a:t>
            </a:r>
            <a:r>
              <a:rPr lang="en-GB" dirty="0" err="1" smtClean="0">
                <a:latin typeface="Segoe UI" panose="020B0502040204020203" pitchFamily="34" charset="0"/>
                <a:cs typeface="Segoe UI" panose="020B0502040204020203" pitchFamily="34" charset="0"/>
              </a:rPr>
              <a:t>khi</a:t>
            </a:r>
            <a:r>
              <a:rPr lang="en-GB" dirty="0" smtClean="0">
                <a:latin typeface="Segoe UI" panose="020B0502040204020203" pitchFamily="34" charset="0"/>
                <a:cs typeface="Segoe UI" panose="020B0502040204020203" pitchFamily="34" charset="0"/>
              </a:rPr>
              <a:t> </a:t>
            </a:r>
            <a:r>
              <a:rPr lang="en-GB" dirty="0" err="1" smtClean="0">
                <a:latin typeface="Segoe UI" panose="020B0502040204020203" pitchFamily="34" charset="0"/>
                <a:cs typeface="Segoe UI" panose="020B0502040204020203" pitchFamily="34" charset="0"/>
              </a:rPr>
              <a:t>tắt</a:t>
            </a:r>
            <a:r>
              <a:rPr lang="en-GB" dirty="0" smtClean="0">
                <a:latin typeface="Segoe UI" panose="020B0502040204020203" pitchFamily="34" charset="0"/>
                <a:cs typeface="Segoe UI" panose="020B0502040204020203" pitchFamily="34" charset="0"/>
              </a:rPr>
              <a:t> </a:t>
            </a:r>
            <a:r>
              <a:rPr lang="en-GB" dirty="0" err="1" smtClean="0">
                <a:latin typeface="Segoe UI" panose="020B0502040204020203" pitchFamily="34" charset="0"/>
                <a:cs typeface="Segoe UI" panose="020B0502040204020203" pitchFamily="34" charset="0"/>
              </a:rPr>
              <a:t>tất</a:t>
            </a:r>
            <a:r>
              <a:rPr lang="en-GB" dirty="0" smtClean="0">
                <a:latin typeface="Segoe UI" panose="020B0502040204020203" pitchFamily="34" charset="0"/>
                <a:cs typeface="Segoe UI" panose="020B0502040204020203" pitchFamily="34" charset="0"/>
              </a:rPr>
              <a:t> </a:t>
            </a:r>
            <a:r>
              <a:rPr lang="en-GB" dirty="0" err="1" smtClean="0">
                <a:latin typeface="Segoe UI" panose="020B0502040204020203" pitchFamily="34" charset="0"/>
                <a:cs typeface="Segoe UI" panose="020B0502040204020203" pitchFamily="34" charset="0"/>
              </a:rPr>
              <a:t>cả</a:t>
            </a:r>
            <a:r>
              <a:rPr lang="en-GB" dirty="0" smtClean="0">
                <a:latin typeface="Segoe UI" panose="020B0502040204020203" pitchFamily="34" charset="0"/>
                <a:cs typeface="Segoe UI" panose="020B0502040204020203" pitchFamily="34" charset="0"/>
              </a:rPr>
              <a:t> </a:t>
            </a:r>
            <a:r>
              <a:rPr lang="en-GB" dirty="0" err="1" smtClean="0">
                <a:latin typeface="Segoe UI" panose="020B0502040204020203" pitchFamily="34" charset="0"/>
                <a:cs typeface="Segoe UI" panose="020B0502040204020203" pitchFamily="34" charset="0"/>
              </a:rPr>
              <a:t>các</a:t>
            </a:r>
            <a:r>
              <a:rPr lang="en-GB" dirty="0" smtClean="0">
                <a:latin typeface="Segoe UI" panose="020B0502040204020203" pitchFamily="34" charset="0"/>
                <a:cs typeface="Segoe UI" panose="020B0502040204020203" pitchFamily="34" charset="0"/>
              </a:rPr>
              <a:t> tab.</a:t>
            </a:r>
            <a:endParaRPr lang="en-GB"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5555774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8"/>
          <p:cNvSpPr>
            <a:spLocks noChangeArrowheads="1"/>
          </p:cNvSpPr>
          <p:nvPr/>
        </p:nvSpPr>
        <p:spPr bwMode="gray">
          <a:xfrm>
            <a:off x="2479811" y="1533230"/>
            <a:ext cx="523875" cy="525745"/>
          </a:xfrm>
          <a:prstGeom prst="ellipse">
            <a:avLst/>
          </a:prstGeom>
          <a:solidFill>
            <a:schemeClr val="accent2"/>
          </a:solidFill>
          <a:ln w="9525">
            <a:noFill/>
            <a:round/>
            <a:headEnd/>
            <a:tailEnd/>
          </a:ln>
          <a:effectLst/>
        </p:spPr>
        <p:txBody>
          <a:bodyPr wrap="none" anchor="ctr"/>
          <a:lstStyle/>
          <a:p>
            <a:pPr algn="ctr"/>
            <a:r>
              <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rPr>
              <a:t>1</a:t>
            </a:r>
          </a:p>
        </p:txBody>
      </p:sp>
      <p:sp>
        <p:nvSpPr>
          <p:cNvPr id="33" name="TextBox 32"/>
          <p:cNvSpPr txBox="1"/>
          <p:nvPr/>
        </p:nvSpPr>
        <p:spPr>
          <a:xfrm>
            <a:off x="1906416" y="610720"/>
            <a:ext cx="2402187" cy="584775"/>
          </a:xfrm>
          <a:prstGeom prst="rect">
            <a:avLst/>
          </a:prstGeom>
          <a:noFill/>
        </p:spPr>
        <p:txBody>
          <a:bodyPr wrap="square" rtlCol="0">
            <a:spAutoFit/>
          </a:bodyPr>
          <a:lstStyle/>
          <a:p>
            <a:r>
              <a:rPr lang="vi-VN" sz="3200" b="1" dirty="0" smtClean="0">
                <a:solidFill>
                  <a:schemeClr val="accent2"/>
                </a:solidFill>
                <a:latin typeface="Segoe UI" panose="020B0502040204020203" pitchFamily="34" charset="0"/>
                <a:cs typeface="Segoe UI" panose="020B0502040204020203" pitchFamily="34" charset="0"/>
              </a:rPr>
              <a:t>NỘI DUNG</a:t>
            </a:r>
            <a:endParaRPr lang="en-GB" sz="3200" b="1" dirty="0">
              <a:solidFill>
                <a:schemeClr val="accent2"/>
              </a:solidFill>
              <a:latin typeface="Segoe UI" panose="020B0502040204020203" pitchFamily="34" charset="0"/>
              <a:cs typeface="Segoe UI" panose="020B0502040204020203" pitchFamily="34" charset="0"/>
            </a:endParaRPr>
          </a:p>
        </p:txBody>
      </p:sp>
      <p:sp>
        <p:nvSpPr>
          <p:cNvPr id="4" name="Rectangle 3"/>
          <p:cNvSpPr/>
          <p:nvPr/>
        </p:nvSpPr>
        <p:spPr>
          <a:xfrm>
            <a:off x="3255813" y="1545278"/>
            <a:ext cx="3839932"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Tổng quan</a:t>
            </a:r>
            <a:endParaRPr lang="en-GB" sz="2800" b="1" dirty="0">
              <a:latin typeface="Segoe UI" panose="020B0502040204020203" pitchFamily="34" charset="0"/>
              <a:cs typeface="Segoe UI" panose="020B0502040204020203" pitchFamily="34" charset="0"/>
            </a:endParaRPr>
          </a:p>
        </p:txBody>
      </p:sp>
      <p:sp>
        <p:nvSpPr>
          <p:cNvPr id="24" name="Oval 8"/>
          <p:cNvSpPr>
            <a:spLocks noChangeArrowheads="1"/>
          </p:cNvSpPr>
          <p:nvPr/>
        </p:nvSpPr>
        <p:spPr bwMode="gray">
          <a:xfrm>
            <a:off x="2479811" y="2414782"/>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2</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5" name="Rectangle 24"/>
          <p:cNvSpPr/>
          <p:nvPr/>
        </p:nvSpPr>
        <p:spPr>
          <a:xfrm>
            <a:off x="3255812" y="2420806"/>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a:latin typeface="Segoe UI" panose="020B0502040204020203" pitchFamily="34" charset="0"/>
                <a:cs typeface="Segoe UI" panose="020B0502040204020203" pitchFamily="34" charset="0"/>
              </a:rPr>
              <a:t>T</a:t>
            </a:r>
            <a:r>
              <a:rPr lang="en-GB" sz="2800" b="1" dirty="0" smtClean="0">
                <a:latin typeface="Segoe UI" panose="020B0502040204020203" pitchFamily="34" charset="0"/>
                <a:cs typeface="Segoe UI" panose="020B0502040204020203" pitchFamily="34" charset="0"/>
              </a:rPr>
              <a:t>hành phần</a:t>
            </a:r>
            <a:endParaRPr lang="en-GB" sz="2800" b="1" dirty="0">
              <a:latin typeface="Segoe UI" panose="020B0502040204020203" pitchFamily="34" charset="0"/>
              <a:cs typeface="Segoe UI" panose="020B0502040204020203" pitchFamily="34" charset="0"/>
            </a:endParaRPr>
          </a:p>
        </p:txBody>
      </p:sp>
      <p:sp>
        <p:nvSpPr>
          <p:cNvPr id="26" name="Oval 8"/>
          <p:cNvSpPr>
            <a:spLocks noChangeArrowheads="1"/>
          </p:cNvSpPr>
          <p:nvPr/>
        </p:nvSpPr>
        <p:spPr bwMode="gray">
          <a:xfrm>
            <a:off x="2479811" y="3272238"/>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3</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7" name="Rectangle 26"/>
          <p:cNvSpPr/>
          <p:nvPr/>
        </p:nvSpPr>
        <p:spPr>
          <a:xfrm>
            <a:off x="3255810" y="3284286"/>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Tính năng</a:t>
            </a:r>
            <a:endParaRPr lang="en-GB" sz="2800" b="1" dirty="0">
              <a:latin typeface="Segoe UI" panose="020B0502040204020203" pitchFamily="34" charset="0"/>
              <a:cs typeface="Segoe UI" panose="020B0502040204020203" pitchFamily="34" charset="0"/>
            </a:endParaRPr>
          </a:p>
        </p:txBody>
      </p:sp>
      <p:sp>
        <p:nvSpPr>
          <p:cNvPr id="28" name="Oval 8"/>
          <p:cNvSpPr>
            <a:spLocks noChangeArrowheads="1"/>
          </p:cNvSpPr>
          <p:nvPr/>
        </p:nvSpPr>
        <p:spPr bwMode="gray">
          <a:xfrm>
            <a:off x="2479811" y="4147766"/>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4</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2" name="Rectangle 31"/>
          <p:cNvSpPr/>
          <p:nvPr/>
        </p:nvSpPr>
        <p:spPr>
          <a:xfrm>
            <a:off x="3255809" y="4159814"/>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Đánh giá</a:t>
            </a:r>
            <a:endParaRPr lang="en-GB" sz="2800" b="1" dirty="0">
              <a:latin typeface="Segoe UI" panose="020B0502040204020203" pitchFamily="34" charset="0"/>
              <a:cs typeface="Segoe UI" panose="020B0502040204020203" pitchFamily="34" charset="0"/>
            </a:endParaRPr>
          </a:p>
        </p:txBody>
      </p:sp>
      <p:sp>
        <p:nvSpPr>
          <p:cNvPr id="37" name="Oval 8"/>
          <p:cNvSpPr>
            <a:spLocks noChangeArrowheads="1"/>
          </p:cNvSpPr>
          <p:nvPr/>
        </p:nvSpPr>
        <p:spPr bwMode="gray">
          <a:xfrm>
            <a:off x="2479811" y="5011246"/>
            <a:ext cx="523875" cy="525745"/>
          </a:xfrm>
          <a:prstGeom prst="ellipse">
            <a:avLst/>
          </a:prstGeom>
          <a:ln>
            <a:headEnd/>
            <a:tailEnd/>
          </a:ln>
        </p:spPr>
        <p:style>
          <a:lnRef idx="2">
            <a:schemeClr val="accent2"/>
          </a:lnRef>
          <a:fillRef idx="1">
            <a:schemeClr val="lt1"/>
          </a:fillRef>
          <a:effectRef idx="0">
            <a:schemeClr val="accent2"/>
          </a:effectRef>
          <a:fontRef idx="minor">
            <a:schemeClr val="dk1"/>
          </a:fontRef>
        </p:style>
        <p:txBody>
          <a:bodyPr wrap="none" anchor="ctr"/>
          <a:lstStyle/>
          <a:p>
            <a:pPr algn="ctr"/>
            <a:r>
              <a:rPr lang="en-US" sz="2800" b="1" dirty="0">
                <a:solidFill>
                  <a:schemeClr val="accent2"/>
                </a:solidFill>
                <a:latin typeface="Segoe UI" panose="020B0502040204020203" pitchFamily="34" charset="0"/>
                <a:ea typeface="Segoe UI Black" panose="020B0A02040204020203" pitchFamily="34" charset="0"/>
                <a:cs typeface="Segoe UI" panose="020B0502040204020203" pitchFamily="34" charset="0"/>
              </a:rPr>
              <a:t>5</a:t>
            </a:r>
            <a:endParaRPr lang="en-US" sz="2800" b="1" dirty="0" smtClean="0">
              <a:solidFill>
                <a:schemeClr val="accent2"/>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8" name="Rectangle 37"/>
          <p:cNvSpPr/>
          <p:nvPr/>
        </p:nvSpPr>
        <p:spPr>
          <a:xfrm>
            <a:off x="3255808" y="5023294"/>
            <a:ext cx="3839933" cy="513697"/>
          </a:xfrm>
          <a:prstGeom prst="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solidFill>
                  <a:schemeClr val="accent2"/>
                </a:solidFill>
                <a:latin typeface="Segoe UI" panose="020B0502040204020203" pitchFamily="34" charset="0"/>
                <a:cs typeface="Segoe UI" panose="020B0502040204020203" pitchFamily="34" charset="0"/>
              </a:rPr>
              <a:t>Kết luận</a:t>
            </a:r>
            <a:endParaRPr lang="en-GB" sz="2800" b="1" dirty="0">
              <a:solidFill>
                <a:schemeClr val="accent2"/>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22984618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8" name="TextBox 7"/>
          <p:cNvSpPr txBox="1"/>
          <p:nvPr/>
        </p:nvSpPr>
        <p:spPr>
          <a:xfrm>
            <a:off x="1044784" y="295999"/>
            <a:ext cx="5768139" cy="523220"/>
          </a:xfrm>
          <a:prstGeom prst="rect">
            <a:avLst/>
          </a:prstGeom>
          <a:noFill/>
        </p:spPr>
        <p:txBody>
          <a:bodyPr wrap="square" rtlCol="0">
            <a:spAutoFit/>
          </a:bodyPr>
          <a:lstStyle/>
          <a:p>
            <a:r>
              <a:rPr lang="en-GB" sz="2800" b="1" dirty="0" smtClean="0">
                <a:solidFill>
                  <a:schemeClr val="bg1"/>
                </a:solidFill>
                <a:latin typeface="Segoe UI" panose="020B0502040204020203" pitchFamily="34" charset="0"/>
                <a:cs typeface="Segoe UI" panose="020B0502040204020203" pitchFamily="34" charset="0"/>
              </a:rPr>
              <a:t>Kết luận</a:t>
            </a:r>
            <a:endParaRPr lang="en-GB" sz="2800" b="1" dirty="0">
              <a:solidFill>
                <a:schemeClr val="bg1"/>
              </a:solidFill>
              <a:latin typeface="Segoe UI" panose="020B0502040204020203" pitchFamily="34" charset="0"/>
              <a:cs typeface="Segoe UI" panose="020B0502040204020203" pitchFamily="34" charset="0"/>
            </a:endParaRPr>
          </a:p>
        </p:txBody>
      </p:sp>
      <p:sp>
        <p:nvSpPr>
          <p:cNvPr id="9" name="Subtitle 7"/>
          <p:cNvSpPr txBox="1">
            <a:spLocks/>
          </p:cNvSpPr>
          <p:nvPr/>
        </p:nvSpPr>
        <p:spPr>
          <a:xfrm>
            <a:off x="495356" y="1058285"/>
            <a:ext cx="8571428" cy="406486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lgn="just">
              <a:lnSpc>
                <a:spcPct val="150000"/>
              </a:lnSpc>
              <a:buFont typeface="Wingdings" panose="05000000000000000000" pitchFamily="2" charset="2"/>
              <a:buChar char="v"/>
            </a:pPr>
            <a:r>
              <a:rPr lang="en-GB" dirty="0" smtClean="0">
                <a:latin typeface="Segoe UI" panose="020B0502040204020203" pitchFamily="34" charset="0"/>
                <a:cs typeface="Segoe UI" panose="020B0502040204020203" pitchFamily="34" charset="0"/>
              </a:rPr>
              <a:t>Mặc dù chưa thật sự hoàn hảo nhưng Microsoft Edge vẫn là một trình duyệt web tốt. Với việc hỗ trợ các tính năng mới, hiệu năng được cải thiện hơn, giao diện đơn giản thân thiện với người dùng, </a:t>
            </a:r>
            <a:r>
              <a:rPr lang="en-GB" dirty="0">
                <a:latin typeface="Segoe UI" panose="020B0502040204020203" pitchFamily="34" charset="0"/>
                <a:cs typeface="Segoe UI" panose="020B0502040204020203" pitchFamily="34" charset="0"/>
              </a:rPr>
              <a:t>Microsoft </a:t>
            </a:r>
            <a:r>
              <a:rPr lang="en-GB" dirty="0" smtClean="0">
                <a:latin typeface="Segoe UI" panose="020B0502040204020203" pitchFamily="34" charset="0"/>
                <a:cs typeface="Segoe UI" panose="020B0502040204020203" pitchFamily="34" charset="0"/>
              </a:rPr>
              <a:t>Edge sẽ có một tương lai phát triển hơn nữa, có thể thay thế các trình duyệt khác (Firefox, Chrome, ...) dùng làm trình duyệt mặc định, đem lại sự hài lòng cho người dùng.</a:t>
            </a:r>
          </a:p>
          <a:p>
            <a:pPr algn="just">
              <a:lnSpc>
                <a:spcPct val="150000"/>
              </a:lnSpc>
              <a:buFont typeface="Wingdings" panose="05000000000000000000" pitchFamily="2" charset="2"/>
              <a:buChar char="v"/>
            </a:pPr>
            <a:r>
              <a:rPr lang="en-GB" dirty="0" smtClean="0">
                <a:latin typeface="Segoe UI" panose="020B0502040204020203" pitchFamily="34" charset="0"/>
                <a:cs typeface="Segoe UI" panose="020B0502040204020203" pitchFamily="34" charset="0"/>
              </a:rPr>
              <a:t>Tuy có nhiều ưu điểm vượt trội nhưng số lượng người dùng Microsoft Edge vẫn chưa đáng kể vì thói quen của người ở những trình duyệt khác. Để cải thiện điều đó, Microsoft Edge cần làm tốt hơn nữa đem lại nhiều trải nghiệm, tiện ích cần thiết cho người </a:t>
            </a:r>
            <a:r>
              <a:rPr lang="en-GB" dirty="0" err="1" smtClean="0">
                <a:latin typeface="Segoe UI" panose="020B0502040204020203" pitchFamily="34" charset="0"/>
                <a:cs typeface="Segoe UI" panose="020B0502040204020203" pitchFamily="34" charset="0"/>
              </a:rPr>
              <a:t>dùng</a:t>
            </a:r>
            <a:r>
              <a:rPr lang="en-GB" dirty="0" smtClean="0">
                <a:latin typeface="Segoe UI" panose="020B0502040204020203" pitchFamily="34" charset="0"/>
                <a:cs typeface="Segoe UI" panose="020B0502040204020203" pitchFamily="34" charset="0"/>
              </a:rPr>
              <a:t>.</a:t>
            </a:r>
          </a:p>
        </p:txBody>
      </p:sp>
    </p:spTree>
    <p:extLst>
      <p:ext uri="{BB962C8B-B14F-4D97-AF65-F5344CB8AC3E}">
        <p14:creationId xmlns:p14="http://schemas.microsoft.com/office/powerpoint/2010/main" val="298751564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9052587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8"/>
          <p:cNvSpPr>
            <a:spLocks noChangeArrowheads="1"/>
          </p:cNvSpPr>
          <p:nvPr/>
        </p:nvSpPr>
        <p:spPr bwMode="gray">
          <a:xfrm>
            <a:off x="2479811" y="1533230"/>
            <a:ext cx="523875" cy="525745"/>
          </a:xfrm>
          <a:prstGeom prst="ellipse">
            <a:avLst/>
          </a:prstGeom>
          <a:ln>
            <a:headEnd/>
            <a:tailEnd/>
          </a:ln>
        </p:spPr>
        <p:style>
          <a:lnRef idx="2">
            <a:schemeClr val="accent2"/>
          </a:lnRef>
          <a:fillRef idx="1">
            <a:schemeClr val="lt1"/>
          </a:fillRef>
          <a:effectRef idx="0">
            <a:schemeClr val="accent2"/>
          </a:effectRef>
          <a:fontRef idx="minor">
            <a:schemeClr val="dk1"/>
          </a:fontRef>
        </p:style>
        <p:txBody>
          <a:bodyPr wrap="none" anchor="ctr"/>
          <a:lstStyle/>
          <a:p>
            <a:pPr algn="ctr"/>
            <a:r>
              <a:rPr lang="en-US" sz="2800" b="1" dirty="0" smtClean="0">
                <a:solidFill>
                  <a:schemeClr val="accent2"/>
                </a:solidFill>
                <a:latin typeface="Segoe UI" panose="020B0502040204020203" pitchFamily="34" charset="0"/>
                <a:ea typeface="Segoe UI Black" panose="020B0A02040204020203" pitchFamily="34" charset="0"/>
                <a:cs typeface="Segoe UI" panose="020B0502040204020203" pitchFamily="34" charset="0"/>
              </a:rPr>
              <a:t>1</a:t>
            </a:r>
          </a:p>
        </p:txBody>
      </p:sp>
      <p:sp>
        <p:nvSpPr>
          <p:cNvPr id="33" name="TextBox 32"/>
          <p:cNvSpPr txBox="1"/>
          <p:nvPr/>
        </p:nvSpPr>
        <p:spPr>
          <a:xfrm>
            <a:off x="1906416" y="610720"/>
            <a:ext cx="2402187" cy="584775"/>
          </a:xfrm>
          <a:prstGeom prst="rect">
            <a:avLst/>
          </a:prstGeom>
          <a:noFill/>
        </p:spPr>
        <p:txBody>
          <a:bodyPr wrap="square" rtlCol="0">
            <a:spAutoFit/>
          </a:bodyPr>
          <a:lstStyle/>
          <a:p>
            <a:r>
              <a:rPr lang="vi-VN" sz="3200" b="1" dirty="0" smtClean="0">
                <a:solidFill>
                  <a:schemeClr val="accent2"/>
                </a:solidFill>
                <a:latin typeface="Segoe UI" panose="020B0502040204020203" pitchFamily="34" charset="0"/>
                <a:cs typeface="Segoe UI" panose="020B0502040204020203" pitchFamily="34" charset="0"/>
              </a:rPr>
              <a:t>NỘI DUNG</a:t>
            </a:r>
            <a:endParaRPr lang="en-GB" sz="3200" b="1" dirty="0">
              <a:solidFill>
                <a:schemeClr val="accent2"/>
              </a:solidFill>
              <a:latin typeface="Segoe UI" panose="020B0502040204020203" pitchFamily="34" charset="0"/>
              <a:cs typeface="Segoe UI" panose="020B0502040204020203" pitchFamily="34" charset="0"/>
            </a:endParaRPr>
          </a:p>
        </p:txBody>
      </p:sp>
      <p:sp>
        <p:nvSpPr>
          <p:cNvPr id="4" name="Rectangle 3"/>
          <p:cNvSpPr/>
          <p:nvPr/>
        </p:nvSpPr>
        <p:spPr>
          <a:xfrm>
            <a:off x="3255813" y="1545278"/>
            <a:ext cx="3839932" cy="513697"/>
          </a:xfrm>
          <a:prstGeom prst="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solidFill>
                  <a:schemeClr val="accent2"/>
                </a:solidFill>
                <a:latin typeface="Segoe UI" panose="020B0502040204020203" pitchFamily="34" charset="0"/>
                <a:cs typeface="Segoe UI" panose="020B0502040204020203" pitchFamily="34" charset="0"/>
              </a:rPr>
              <a:t>Tổng quan</a:t>
            </a:r>
            <a:endParaRPr lang="en-GB" sz="2800" b="1" dirty="0">
              <a:solidFill>
                <a:schemeClr val="accent2"/>
              </a:solidFill>
              <a:latin typeface="Segoe UI" panose="020B0502040204020203" pitchFamily="34" charset="0"/>
              <a:cs typeface="Segoe UI" panose="020B0502040204020203" pitchFamily="34" charset="0"/>
            </a:endParaRPr>
          </a:p>
        </p:txBody>
      </p:sp>
      <p:sp>
        <p:nvSpPr>
          <p:cNvPr id="24" name="Oval 8"/>
          <p:cNvSpPr>
            <a:spLocks noChangeArrowheads="1"/>
          </p:cNvSpPr>
          <p:nvPr/>
        </p:nvSpPr>
        <p:spPr bwMode="gray">
          <a:xfrm>
            <a:off x="2479811" y="2414782"/>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2</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5" name="Rectangle 24"/>
          <p:cNvSpPr/>
          <p:nvPr/>
        </p:nvSpPr>
        <p:spPr>
          <a:xfrm>
            <a:off x="3255812" y="2420806"/>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a:latin typeface="Segoe UI" panose="020B0502040204020203" pitchFamily="34" charset="0"/>
                <a:cs typeface="Segoe UI" panose="020B0502040204020203" pitchFamily="34" charset="0"/>
              </a:rPr>
              <a:t>T</a:t>
            </a:r>
            <a:r>
              <a:rPr lang="en-GB" sz="2800" b="1" dirty="0" smtClean="0">
                <a:latin typeface="Segoe UI" panose="020B0502040204020203" pitchFamily="34" charset="0"/>
                <a:cs typeface="Segoe UI" panose="020B0502040204020203" pitchFamily="34" charset="0"/>
              </a:rPr>
              <a:t>hành phần</a:t>
            </a:r>
            <a:endParaRPr lang="en-GB" sz="2800" b="1" dirty="0">
              <a:latin typeface="Segoe UI" panose="020B0502040204020203" pitchFamily="34" charset="0"/>
              <a:cs typeface="Segoe UI" panose="020B0502040204020203" pitchFamily="34" charset="0"/>
            </a:endParaRPr>
          </a:p>
        </p:txBody>
      </p:sp>
      <p:sp>
        <p:nvSpPr>
          <p:cNvPr id="26" name="Oval 8"/>
          <p:cNvSpPr>
            <a:spLocks noChangeArrowheads="1"/>
          </p:cNvSpPr>
          <p:nvPr/>
        </p:nvSpPr>
        <p:spPr bwMode="gray">
          <a:xfrm>
            <a:off x="2479811" y="3272238"/>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3</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7" name="Rectangle 26"/>
          <p:cNvSpPr/>
          <p:nvPr/>
        </p:nvSpPr>
        <p:spPr>
          <a:xfrm>
            <a:off x="3255810" y="3284286"/>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Tính năng</a:t>
            </a:r>
            <a:endParaRPr lang="en-GB" sz="2800" b="1" dirty="0">
              <a:latin typeface="Segoe UI" panose="020B0502040204020203" pitchFamily="34" charset="0"/>
              <a:cs typeface="Segoe UI" panose="020B0502040204020203" pitchFamily="34" charset="0"/>
            </a:endParaRPr>
          </a:p>
        </p:txBody>
      </p:sp>
      <p:sp>
        <p:nvSpPr>
          <p:cNvPr id="28" name="Oval 8"/>
          <p:cNvSpPr>
            <a:spLocks noChangeArrowheads="1"/>
          </p:cNvSpPr>
          <p:nvPr/>
        </p:nvSpPr>
        <p:spPr bwMode="gray">
          <a:xfrm>
            <a:off x="2479811" y="4147766"/>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4</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2" name="Rectangle 31"/>
          <p:cNvSpPr/>
          <p:nvPr/>
        </p:nvSpPr>
        <p:spPr>
          <a:xfrm>
            <a:off x="3255809" y="4159814"/>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Đánh giá</a:t>
            </a:r>
            <a:endParaRPr lang="en-GB" sz="2800" b="1" dirty="0">
              <a:latin typeface="Segoe UI" panose="020B0502040204020203" pitchFamily="34" charset="0"/>
              <a:cs typeface="Segoe UI" panose="020B0502040204020203" pitchFamily="34" charset="0"/>
            </a:endParaRPr>
          </a:p>
        </p:txBody>
      </p:sp>
      <p:sp>
        <p:nvSpPr>
          <p:cNvPr id="37" name="Oval 8"/>
          <p:cNvSpPr>
            <a:spLocks noChangeArrowheads="1"/>
          </p:cNvSpPr>
          <p:nvPr/>
        </p:nvSpPr>
        <p:spPr bwMode="gray">
          <a:xfrm>
            <a:off x="2479811" y="5011246"/>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5</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8" name="Rectangle 37"/>
          <p:cNvSpPr/>
          <p:nvPr/>
        </p:nvSpPr>
        <p:spPr>
          <a:xfrm>
            <a:off x="3255808" y="5023294"/>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Kết luận</a:t>
            </a:r>
            <a:endParaRPr lang="en-GB" sz="28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2814145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77610" y="1963765"/>
            <a:ext cx="5003342" cy="2554545"/>
          </a:xfrm>
          <a:prstGeom prst="rect">
            <a:avLst/>
          </a:prstGeom>
          <a:noFill/>
        </p:spPr>
        <p:txBody>
          <a:bodyPr wrap="square" rtlCol="0">
            <a:spAutoFit/>
          </a:bodyPr>
          <a:lstStyle/>
          <a:p>
            <a:pPr>
              <a:lnSpc>
                <a:spcPct val="200000"/>
              </a:lnSpc>
              <a:buClr>
                <a:schemeClr val="accent2"/>
              </a:buClr>
            </a:pPr>
            <a:r>
              <a:rPr lang="en-GB" sz="4000" b="1" dirty="0" smtClean="0">
                <a:latin typeface="Segoe UI" panose="020B0502040204020203" pitchFamily="34" charset="0"/>
                <a:cs typeface="Segoe UI" panose="020B0502040204020203" pitchFamily="34" charset="0"/>
              </a:rPr>
              <a:t>Khái niệm</a:t>
            </a:r>
          </a:p>
          <a:p>
            <a:pPr>
              <a:lnSpc>
                <a:spcPct val="200000"/>
              </a:lnSpc>
              <a:buClr>
                <a:schemeClr val="accent2"/>
              </a:buClr>
            </a:pPr>
            <a:r>
              <a:rPr lang="en-GB" sz="4000" b="1" dirty="0" smtClean="0">
                <a:latin typeface="Segoe UI" panose="020B0502040204020203" pitchFamily="34" charset="0"/>
                <a:cs typeface="Segoe UI" panose="020B0502040204020203" pitchFamily="34" charset="0"/>
              </a:rPr>
              <a:t>Lịch sử hình thành</a:t>
            </a:r>
            <a:endParaRPr lang="vi-VN" sz="4000" b="1" dirty="0" smtClean="0">
              <a:latin typeface="Segoe UI" panose="020B0502040204020203" pitchFamily="34" charset="0"/>
              <a:cs typeface="Segoe UI" panose="020B0502040204020203" pitchFamily="34"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9232" y="2557959"/>
            <a:ext cx="381053" cy="381053"/>
          </a:xfrm>
          <a:prstGeom prst="rect">
            <a:avLst/>
          </a:prstGeom>
        </p:spPr>
      </p:pic>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9232" y="3786684"/>
            <a:ext cx="381053" cy="381053"/>
          </a:xfrm>
          <a:prstGeom prst="rect">
            <a:avLst/>
          </a:prstGeom>
        </p:spPr>
      </p:pic>
    </p:spTree>
    <p:extLst>
      <p:ext uri="{BB962C8B-B14F-4D97-AF65-F5344CB8AC3E}">
        <p14:creationId xmlns:p14="http://schemas.microsoft.com/office/powerpoint/2010/main" val="41863507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txBox="1">
            <a:spLocks/>
          </p:cNvSpPr>
          <p:nvPr/>
        </p:nvSpPr>
        <p:spPr>
          <a:xfrm>
            <a:off x="495356" y="1011765"/>
            <a:ext cx="8571428" cy="3159402"/>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285750" indent="-285750" algn="just">
              <a:lnSpc>
                <a:spcPct val="150000"/>
              </a:lnSpc>
              <a:buFont typeface="Wingdings" panose="05000000000000000000" pitchFamily="2" charset="2"/>
              <a:buChar char="v"/>
            </a:pPr>
            <a:r>
              <a:rPr lang="en-US" dirty="0" smtClean="0">
                <a:solidFill>
                  <a:schemeClr val="tx1"/>
                </a:solidFill>
                <a:latin typeface="Segoe UI" panose="020B0502040204020203" pitchFamily="34" charset="0"/>
                <a:cs typeface="Segoe UI" panose="020B0502040204020203" pitchFamily="34" charset="0"/>
              </a:rPr>
              <a:t>Microsoft E</a:t>
            </a:r>
            <a:r>
              <a:rPr lang="vi-VN" dirty="0" smtClean="0">
                <a:solidFill>
                  <a:schemeClr val="tx1"/>
                </a:solidFill>
                <a:latin typeface="Segoe UI" panose="020B0502040204020203" pitchFamily="34" charset="0"/>
                <a:cs typeface="Segoe UI" panose="020B0502040204020203" pitchFamily="34" charset="0"/>
              </a:rPr>
              <a:t>dge </a:t>
            </a:r>
            <a:r>
              <a:rPr lang="en-US" dirty="0" smtClean="0">
                <a:solidFill>
                  <a:schemeClr val="tx1"/>
                </a:solidFill>
                <a:latin typeface="Segoe UI" panose="020B0502040204020203" pitchFamily="34" charset="0"/>
                <a:cs typeface="Segoe UI" panose="020B0502040204020203" pitchFamily="34" charset="0"/>
              </a:rPr>
              <a:t>(Edge) </a:t>
            </a:r>
            <a:r>
              <a:rPr lang="vi-VN" dirty="0" smtClean="0">
                <a:solidFill>
                  <a:schemeClr val="tx1"/>
                </a:solidFill>
                <a:latin typeface="Segoe UI" panose="020B0502040204020203" pitchFamily="34" charset="0"/>
                <a:cs typeface="Segoe UI" panose="020B0502040204020203" pitchFamily="34" charset="0"/>
              </a:rPr>
              <a:t>là một trình duyệt nhỏ gọn được xây dựng trên các chuẩn Web và được thiết kế cho các dịch vụ nền Web</a:t>
            </a:r>
            <a:r>
              <a:rPr lang="en-US" dirty="0" smtClean="0">
                <a:solidFill>
                  <a:schemeClr val="tx1"/>
                </a:solidFill>
                <a:latin typeface="Segoe UI" panose="020B0502040204020203" pitchFamily="34" charset="0"/>
                <a:cs typeface="Segoe UI" panose="020B0502040204020203" pitchFamily="34" charset="0"/>
              </a:rPr>
              <a:t> của hãng Microsoft danh tiếng.</a:t>
            </a:r>
          </a:p>
          <a:p>
            <a:pPr marL="285750" indent="-285750" algn="just">
              <a:lnSpc>
                <a:spcPct val="150000"/>
              </a:lnSpc>
              <a:buFont typeface="Wingdings" panose="05000000000000000000" pitchFamily="2" charset="2"/>
              <a:buChar char="v"/>
            </a:pPr>
            <a:r>
              <a:rPr lang="vi-VN" dirty="0" smtClean="0">
                <a:solidFill>
                  <a:schemeClr val="tx1"/>
                </a:solidFill>
                <a:latin typeface="Segoe UI" panose="020B0502040204020203" pitchFamily="34" charset="0"/>
                <a:cs typeface="Segoe UI" panose="020B0502040204020203" pitchFamily="34" charset="0"/>
              </a:rPr>
              <a:t>Edge đã cắt bỏ bớt các thành phần không cần thiết mà các trình duyệt hiện đại nhất đã có; nó cũng đã bỏ hỗ trợ Active-X. Edge có tên mã là "Spartan" trong phát triển, như một nhắc nhở đến kết cấu gọn nhẹ của trình duyệt, được thiết kế để làm cho chức năng của Edge có thể hoạt động trên các nền tảng điện thoại di động, thiết bị thường gặp.</a:t>
            </a:r>
            <a:endParaRPr lang="en-US" dirty="0" smtClean="0">
              <a:solidFill>
                <a:schemeClr val="tx1"/>
              </a:solidFill>
              <a:latin typeface="Segoe UI" panose="020B0502040204020203" pitchFamily="34" charset="0"/>
              <a:cs typeface="Segoe UI" panose="020B0502040204020203" pitchFamily="34" charset="0"/>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9" name="TextBox 8"/>
          <p:cNvSpPr txBox="1"/>
          <p:nvPr/>
        </p:nvSpPr>
        <p:spPr>
          <a:xfrm>
            <a:off x="1044785" y="295999"/>
            <a:ext cx="1947031" cy="523220"/>
          </a:xfrm>
          <a:prstGeom prst="rect">
            <a:avLst/>
          </a:prstGeom>
          <a:noFill/>
        </p:spPr>
        <p:txBody>
          <a:bodyPr wrap="square" rtlCol="0">
            <a:spAutoFit/>
          </a:bodyPr>
          <a:lstStyle/>
          <a:p>
            <a:r>
              <a:rPr lang="en-GB" sz="2800" b="1" dirty="0" smtClean="0">
                <a:solidFill>
                  <a:schemeClr val="bg1"/>
                </a:solidFill>
                <a:latin typeface="Segoe UI" panose="020B0502040204020203" pitchFamily="34" charset="0"/>
                <a:cs typeface="Segoe UI" panose="020B0502040204020203" pitchFamily="34" charset="0"/>
              </a:rPr>
              <a:t>Khái niệm</a:t>
            </a:r>
            <a:endParaRPr lang="en-GB" sz="2800" b="1" dirty="0">
              <a:solidFill>
                <a:schemeClr val="bg1"/>
              </a:solidFill>
              <a:latin typeface="Segoe UI" panose="020B0502040204020203" pitchFamily="34" charset="0"/>
              <a:cs typeface="Segoe UI" panose="020B0502040204020203" pitchFamily="34" charset="0"/>
            </a:endParaRPr>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2709" y="4171167"/>
            <a:ext cx="4196722" cy="2404997"/>
          </a:xfrm>
          <a:prstGeom prst="rect">
            <a:avLst/>
          </a:prstGeom>
        </p:spPr>
      </p:pic>
    </p:spTree>
    <p:extLst>
      <p:ext uri="{BB962C8B-B14F-4D97-AF65-F5344CB8AC3E}">
        <p14:creationId xmlns:p14="http://schemas.microsoft.com/office/powerpoint/2010/main" val="4131332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ubtitle 5"/>
          <p:cNvSpPr txBox="1">
            <a:spLocks/>
          </p:cNvSpPr>
          <p:nvPr/>
        </p:nvSpPr>
        <p:spPr>
          <a:xfrm>
            <a:off x="495356" y="1137024"/>
            <a:ext cx="8571428" cy="182324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285750" indent="-285750" algn="just">
              <a:lnSpc>
                <a:spcPct val="150000"/>
              </a:lnSpc>
              <a:buFont typeface="Wingdings" panose="05000000000000000000" pitchFamily="2" charset="2"/>
              <a:buChar char="v"/>
            </a:pPr>
            <a:r>
              <a:rPr lang="vi-VN" dirty="0" smtClean="0">
                <a:solidFill>
                  <a:schemeClr val="tx1"/>
                </a:solidFill>
                <a:latin typeface="Segoe UI" panose="020B0502040204020203" pitchFamily="34" charset="0"/>
                <a:cs typeface="Segoe UI" panose="020B0502040204020203" pitchFamily="34" charset="0"/>
              </a:rPr>
              <a:t>Edge được cài đặt cùng với Windows 10 theo cách tương tự Internet Explorer đã làm với các phiên bản trước đó. Tuy nhiên, IE cũng được bao gồm trong Windows 10 cho khả năng tương thích giao tiếp, đặc biệt là trong các doanh nghiệp.</a:t>
            </a:r>
            <a:endParaRPr lang="en-US" dirty="0" smtClean="0">
              <a:solidFill>
                <a:schemeClr val="tx1"/>
              </a:solidFill>
              <a:latin typeface="Segoe UI" panose="020B0502040204020203" pitchFamily="34" charset="0"/>
              <a:cs typeface="Segoe UI" panose="020B0502040204020203" pitchFamily="34" charset="0"/>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14" name="TextBox 13"/>
          <p:cNvSpPr txBox="1"/>
          <p:nvPr/>
        </p:nvSpPr>
        <p:spPr>
          <a:xfrm>
            <a:off x="1044785" y="295999"/>
            <a:ext cx="1947031" cy="523220"/>
          </a:xfrm>
          <a:prstGeom prst="rect">
            <a:avLst/>
          </a:prstGeom>
          <a:noFill/>
        </p:spPr>
        <p:txBody>
          <a:bodyPr wrap="square" rtlCol="0">
            <a:spAutoFit/>
          </a:bodyPr>
          <a:lstStyle/>
          <a:p>
            <a:r>
              <a:rPr lang="en-GB" sz="2800" b="1" dirty="0" smtClean="0">
                <a:solidFill>
                  <a:schemeClr val="bg1"/>
                </a:solidFill>
                <a:latin typeface="Segoe UI" panose="020B0502040204020203" pitchFamily="34" charset="0"/>
                <a:cs typeface="Segoe UI" panose="020B0502040204020203" pitchFamily="34" charset="0"/>
              </a:rPr>
              <a:t>Khái niệm</a:t>
            </a:r>
            <a:endParaRPr lang="en-GB" sz="2800" b="1" dirty="0">
              <a:solidFill>
                <a:schemeClr val="bg1"/>
              </a:solidFill>
              <a:latin typeface="Segoe UI" panose="020B0502040204020203" pitchFamily="34" charset="0"/>
              <a:cs typeface="Segoe UI" panose="020B0502040204020203" pitchFamily="34" charset="0"/>
            </a:endParaRPr>
          </a:p>
        </p:txBody>
      </p:sp>
      <p:pic>
        <p:nvPicPr>
          <p:cNvPr id="2" name="Picture 1"/>
          <p:cNvPicPr>
            <a:picLocks noChangeAspect="1"/>
          </p:cNvPicPr>
          <p:nvPr/>
        </p:nvPicPr>
        <p:blipFill>
          <a:blip r:embed="rId3"/>
          <a:stretch>
            <a:fillRect/>
          </a:stretch>
        </p:blipFill>
        <p:spPr>
          <a:xfrm>
            <a:off x="1662089" y="2960267"/>
            <a:ext cx="6237961" cy="3370143"/>
          </a:xfrm>
          <a:prstGeom prst="rect">
            <a:avLst/>
          </a:prstGeom>
        </p:spPr>
      </p:pic>
    </p:spTree>
    <p:extLst>
      <p:ext uri="{BB962C8B-B14F-4D97-AF65-F5344CB8AC3E}">
        <p14:creationId xmlns:p14="http://schemas.microsoft.com/office/powerpoint/2010/main" val="14592847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7"/>
          <p:cNvSpPr txBox="1">
            <a:spLocks/>
          </p:cNvSpPr>
          <p:nvPr/>
        </p:nvSpPr>
        <p:spPr>
          <a:xfrm>
            <a:off x="495356" y="1058284"/>
            <a:ext cx="8571428" cy="541767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285750" indent="-285750" algn="just">
              <a:lnSpc>
                <a:spcPct val="150000"/>
              </a:lnSpc>
              <a:buFont typeface="Wingdings" panose="05000000000000000000" pitchFamily="2" charset="2"/>
              <a:buChar char="v"/>
            </a:pPr>
            <a:r>
              <a:rPr lang="en-US" dirty="0" smtClean="0">
                <a:solidFill>
                  <a:schemeClr val="tx1"/>
                </a:solidFill>
                <a:latin typeface="Segoe UI" panose="020B0502040204020203" pitchFamily="34" charset="0"/>
                <a:cs typeface="Segoe UI" panose="020B0502040204020203" pitchFamily="34" charset="0"/>
              </a:rPr>
              <a:t>T</a:t>
            </a:r>
            <a:r>
              <a:rPr lang="vi-VN" dirty="0" smtClean="0">
                <a:solidFill>
                  <a:schemeClr val="tx1"/>
                </a:solidFill>
                <a:latin typeface="Segoe UI" panose="020B0502040204020203" pitchFamily="34" charset="0"/>
                <a:cs typeface="Segoe UI" panose="020B0502040204020203" pitchFamily="34" charset="0"/>
              </a:rPr>
              <a:t>háng 1/2015, Microsoft </a:t>
            </a:r>
            <a:r>
              <a:rPr lang="en-US" dirty="0" smtClean="0">
                <a:solidFill>
                  <a:schemeClr val="tx1"/>
                </a:solidFill>
                <a:latin typeface="Segoe UI" panose="020B0502040204020203" pitchFamily="34" charset="0"/>
                <a:cs typeface="Segoe UI" panose="020B0502040204020203" pitchFamily="34" charset="0"/>
              </a:rPr>
              <a:t>đã </a:t>
            </a:r>
            <a:r>
              <a:rPr lang="vi-VN" dirty="0" smtClean="0">
                <a:solidFill>
                  <a:schemeClr val="tx1"/>
                </a:solidFill>
                <a:latin typeface="Segoe UI" panose="020B0502040204020203" pitchFamily="34" charset="0"/>
                <a:cs typeface="Segoe UI" panose="020B0502040204020203" pitchFamily="34" charset="0"/>
              </a:rPr>
              <a:t>công bố một trình duyệt web hoàn toàn mới cho Windows 10 có tên mã Project Spartan. </a:t>
            </a:r>
            <a:endParaRPr lang="en-US" dirty="0" smtClean="0">
              <a:solidFill>
                <a:schemeClr val="tx1"/>
              </a:solidFill>
              <a:latin typeface="Segoe UI" panose="020B0502040204020203" pitchFamily="34" charset="0"/>
              <a:cs typeface="Segoe UI" panose="020B0502040204020203" pitchFamily="34" charset="0"/>
            </a:endParaRPr>
          </a:p>
          <a:p>
            <a:pPr marL="285750" indent="-285750" algn="just">
              <a:lnSpc>
                <a:spcPct val="150000"/>
              </a:lnSpc>
              <a:buFont typeface="Wingdings" panose="05000000000000000000" pitchFamily="2" charset="2"/>
              <a:buChar char="v"/>
            </a:pPr>
            <a:r>
              <a:rPr lang="vi-VN" dirty="0" smtClean="0">
                <a:solidFill>
                  <a:schemeClr val="tx1"/>
                </a:solidFill>
                <a:latin typeface="Segoe UI" panose="020B0502040204020203" pitchFamily="34" charset="0"/>
                <a:cs typeface="Segoe UI" panose="020B0502040204020203" pitchFamily="34" charset="0"/>
              </a:rPr>
              <a:t>Hai tháng sau đó, hãng quyết định khai tử Internet Explorer, tích hợp Spartan cho hệ điều hành này. </a:t>
            </a:r>
            <a:endParaRPr lang="en-US" dirty="0" smtClean="0">
              <a:solidFill>
                <a:schemeClr val="tx1"/>
              </a:solidFill>
              <a:latin typeface="Segoe UI" panose="020B0502040204020203" pitchFamily="34" charset="0"/>
              <a:cs typeface="Segoe UI" panose="020B0502040204020203" pitchFamily="34" charset="0"/>
            </a:endParaRPr>
          </a:p>
          <a:p>
            <a:pPr marL="285750" indent="-285750" algn="just">
              <a:lnSpc>
                <a:spcPct val="150000"/>
              </a:lnSpc>
              <a:buFont typeface="Wingdings" panose="05000000000000000000" pitchFamily="2" charset="2"/>
              <a:buChar char="v"/>
            </a:pPr>
            <a:r>
              <a:rPr lang="vi-VN" dirty="0" smtClean="0">
                <a:solidFill>
                  <a:schemeClr val="tx1"/>
                </a:solidFill>
                <a:latin typeface="Segoe UI" panose="020B0502040204020203" pitchFamily="34" charset="0"/>
                <a:cs typeface="Segoe UI" panose="020B0502040204020203" pitchFamily="34" charset="0"/>
              </a:rPr>
              <a:t>Và trong sự kiện Build 2015 diễn ra tối qua, Project Spartan chính thức có tên gọi mới: Microsoft Edge. </a:t>
            </a:r>
            <a:endParaRPr lang="en-US" dirty="0" smtClean="0">
              <a:solidFill>
                <a:schemeClr val="tx1"/>
              </a:solidFill>
              <a:latin typeface="Segoe UI" panose="020B0502040204020203" pitchFamily="34" charset="0"/>
              <a:cs typeface="Segoe UI" panose="020B0502040204020203" pitchFamily="34" charset="0"/>
            </a:endParaRPr>
          </a:p>
          <a:p>
            <a:pPr marL="285750" indent="-285750" algn="just">
              <a:lnSpc>
                <a:spcPct val="150000"/>
              </a:lnSpc>
              <a:buFont typeface="Wingdings" panose="05000000000000000000" pitchFamily="2" charset="2"/>
              <a:buChar char="v"/>
            </a:pPr>
            <a:r>
              <a:rPr lang="vi-VN" dirty="0" smtClean="0">
                <a:solidFill>
                  <a:schemeClr val="tx1"/>
                </a:solidFill>
                <a:latin typeface="Segoe UI" panose="020B0502040204020203" pitchFamily="34" charset="0"/>
                <a:cs typeface="Segoe UI" panose="020B0502040204020203" pitchFamily="34" charset="0"/>
              </a:rPr>
              <a:t>Microsoft chọn cái tên Edge vì đây là thuật ngữ được dùng để đặt tên cho engine dựng trang mới (EdgeHTML) mà họ sử dụng cho việc xây dựng trình duyệt của mình. </a:t>
            </a:r>
            <a:endParaRPr lang="en-US" dirty="0" smtClean="0">
              <a:solidFill>
                <a:schemeClr val="tx1"/>
              </a:solidFill>
              <a:latin typeface="Segoe UI" panose="020B0502040204020203" pitchFamily="34" charset="0"/>
              <a:cs typeface="Segoe UI" panose="020B0502040204020203" pitchFamily="34" charset="0"/>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9" name="TextBox 8"/>
          <p:cNvSpPr txBox="1"/>
          <p:nvPr/>
        </p:nvSpPr>
        <p:spPr>
          <a:xfrm>
            <a:off x="1044785" y="295999"/>
            <a:ext cx="3394211" cy="523220"/>
          </a:xfrm>
          <a:prstGeom prst="rect">
            <a:avLst/>
          </a:prstGeom>
          <a:noFill/>
        </p:spPr>
        <p:txBody>
          <a:bodyPr wrap="square" rtlCol="0">
            <a:spAutoFit/>
          </a:bodyPr>
          <a:lstStyle/>
          <a:p>
            <a:r>
              <a:rPr lang="en-GB" sz="2800" b="1" dirty="0" smtClean="0">
                <a:solidFill>
                  <a:schemeClr val="bg1"/>
                </a:solidFill>
                <a:latin typeface="Segoe UI" panose="020B0502040204020203" pitchFamily="34" charset="0"/>
                <a:cs typeface="Segoe UI" panose="020B0502040204020203" pitchFamily="34" charset="0"/>
              </a:rPr>
              <a:t>Lịch sử hình thành</a:t>
            </a:r>
            <a:endParaRPr lang="en-GB" sz="2800" b="1"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5018932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7"/>
          <p:cNvSpPr txBox="1">
            <a:spLocks/>
          </p:cNvSpPr>
          <p:nvPr/>
        </p:nvSpPr>
        <p:spPr>
          <a:xfrm>
            <a:off x="545461" y="1115746"/>
            <a:ext cx="8712614" cy="142415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285750" indent="-285750" algn="just">
              <a:lnSpc>
                <a:spcPct val="150000"/>
              </a:lnSpc>
              <a:buFont typeface="Wingdings" panose="05000000000000000000" pitchFamily="2" charset="2"/>
              <a:buChar char="v"/>
            </a:pPr>
            <a:r>
              <a:rPr lang="vi-VN" dirty="0" smtClean="0">
                <a:solidFill>
                  <a:schemeClr val="tx1"/>
                </a:solidFill>
                <a:latin typeface="Segoe UI" panose="020B0502040204020203" pitchFamily="34" charset="0"/>
                <a:cs typeface="Segoe UI" panose="020B0502040204020203" pitchFamily="34" charset="0"/>
              </a:rPr>
              <a:t>Microsoft Edge là trình duyệt được tạo ra cho Windows 10 nhằm thay thế Internet Explorer (IE), trình duyệt đã ra mắt với Windows 95 và là một phần của hệ điều hành  Windows cho gần hai thập niên sau đó(1995-2015).</a:t>
            </a:r>
            <a:endParaRPr lang="en-US" dirty="0" smtClean="0">
              <a:solidFill>
                <a:schemeClr val="tx1"/>
              </a:solidFill>
              <a:latin typeface="Segoe UI" panose="020B0502040204020203" pitchFamily="34" charset="0"/>
              <a:cs typeface="Segoe UI" panose="020B0502040204020203" pitchFamily="34"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56" y="271895"/>
            <a:ext cx="8571428" cy="571429"/>
          </a:xfrm>
          <a:prstGeom prst="rect">
            <a:avLst/>
          </a:prstGeom>
        </p:spPr>
      </p:pic>
      <p:sp>
        <p:nvSpPr>
          <p:cNvPr id="11" name="TextBox 10"/>
          <p:cNvSpPr txBox="1"/>
          <p:nvPr/>
        </p:nvSpPr>
        <p:spPr>
          <a:xfrm>
            <a:off x="1044785" y="295999"/>
            <a:ext cx="3394211" cy="523220"/>
          </a:xfrm>
          <a:prstGeom prst="rect">
            <a:avLst/>
          </a:prstGeom>
          <a:noFill/>
        </p:spPr>
        <p:txBody>
          <a:bodyPr wrap="square" rtlCol="0">
            <a:spAutoFit/>
          </a:bodyPr>
          <a:lstStyle/>
          <a:p>
            <a:r>
              <a:rPr lang="en-GB" sz="2800" b="1" dirty="0" smtClean="0">
                <a:solidFill>
                  <a:schemeClr val="bg1"/>
                </a:solidFill>
                <a:latin typeface="Segoe UI" panose="020B0502040204020203" pitchFamily="34" charset="0"/>
                <a:cs typeface="Segoe UI" panose="020B0502040204020203" pitchFamily="34" charset="0"/>
              </a:rPr>
              <a:t>Lịch sử hình thành</a:t>
            </a:r>
            <a:endParaRPr lang="en-GB" sz="2800" b="1" dirty="0">
              <a:solidFill>
                <a:schemeClr val="bg1"/>
              </a:solidFill>
              <a:latin typeface="Segoe UI" panose="020B0502040204020203" pitchFamily="34" charset="0"/>
              <a:cs typeface="Segoe UI" panose="020B0502040204020203" pitchFamily="34" charset="0"/>
            </a:endParaRP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822" y="2737162"/>
            <a:ext cx="3996897" cy="2679996"/>
          </a:xfrm>
          <a:prstGeom prst="rect">
            <a:avLst/>
          </a:prstGeom>
        </p:spPr>
      </p:pic>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73169" y="2749688"/>
            <a:ext cx="4193615" cy="2679996"/>
          </a:xfrm>
          <a:prstGeom prst="rect">
            <a:avLst/>
          </a:prstGeom>
        </p:spPr>
      </p:pic>
      <p:sp>
        <p:nvSpPr>
          <p:cNvPr id="15" name="TextBox 14"/>
          <p:cNvSpPr txBox="1"/>
          <p:nvPr/>
        </p:nvSpPr>
        <p:spPr>
          <a:xfrm>
            <a:off x="1288793" y="5564320"/>
            <a:ext cx="2571088" cy="369332"/>
          </a:xfrm>
          <a:prstGeom prst="rect">
            <a:avLst/>
          </a:prstGeom>
          <a:noFill/>
        </p:spPr>
        <p:txBody>
          <a:bodyPr wrap="none" rtlCol="0">
            <a:spAutoFit/>
          </a:bodyPr>
          <a:lstStyle/>
          <a:p>
            <a:r>
              <a:rPr lang="en-US" dirty="0" smtClean="0">
                <a:latin typeface="Segoe UI" panose="020B0502040204020203" pitchFamily="34" charset="0"/>
                <a:cs typeface="Segoe UI" panose="020B0502040204020203" pitchFamily="34" charset="0"/>
              </a:rPr>
              <a:t>Internet Explorer (1995)</a:t>
            </a:r>
            <a:endParaRPr lang="en-US" dirty="0">
              <a:latin typeface="Segoe UI" panose="020B0502040204020203" pitchFamily="34" charset="0"/>
              <a:cs typeface="Segoe UI" panose="020B0502040204020203" pitchFamily="34" charset="0"/>
            </a:endParaRPr>
          </a:p>
        </p:txBody>
      </p:sp>
      <p:sp>
        <p:nvSpPr>
          <p:cNvPr id="16" name="TextBox 15"/>
          <p:cNvSpPr txBox="1"/>
          <p:nvPr/>
        </p:nvSpPr>
        <p:spPr>
          <a:xfrm>
            <a:off x="5742717" y="5614424"/>
            <a:ext cx="2454518" cy="369332"/>
          </a:xfrm>
          <a:prstGeom prst="rect">
            <a:avLst/>
          </a:prstGeom>
          <a:noFill/>
        </p:spPr>
        <p:txBody>
          <a:bodyPr wrap="none" rtlCol="0">
            <a:spAutoFit/>
          </a:bodyPr>
          <a:lstStyle/>
          <a:p>
            <a:r>
              <a:rPr lang="en-US" dirty="0" smtClean="0">
                <a:latin typeface="Segoe UI" panose="020B0502040204020203" pitchFamily="34" charset="0"/>
                <a:cs typeface="Segoe UI" panose="020B0502040204020203" pitchFamily="34" charset="0"/>
              </a:rPr>
              <a:t>Microsoft Edge (2015)</a:t>
            </a:r>
            <a:endParaRPr lang="en-US" dirty="0">
              <a:latin typeface="Segoe UI" panose="020B0502040204020203" pitchFamily="34" charset="0"/>
              <a:cs typeface="Segoe UI" panose="020B0502040204020203" pitchFamily="34" charset="0"/>
            </a:endParaRPr>
          </a:p>
        </p:txBody>
      </p:sp>
      <p:cxnSp>
        <p:nvCxnSpPr>
          <p:cNvPr id="17" name="Straight Connector 16"/>
          <p:cNvCxnSpPr/>
          <p:nvPr/>
        </p:nvCxnSpPr>
        <p:spPr>
          <a:xfrm flipH="1">
            <a:off x="4747364" y="2539896"/>
            <a:ext cx="1" cy="3510175"/>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328473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8"/>
          <p:cNvSpPr>
            <a:spLocks noChangeArrowheads="1"/>
          </p:cNvSpPr>
          <p:nvPr/>
        </p:nvSpPr>
        <p:spPr bwMode="gray">
          <a:xfrm>
            <a:off x="2479811" y="1533230"/>
            <a:ext cx="523875" cy="525745"/>
          </a:xfrm>
          <a:prstGeom prst="ellipse">
            <a:avLst/>
          </a:prstGeom>
          <a:solidFill>
            <a:schemeClr val="accent2"/>
          </a:solidFill>
          <a:ln w="9525">
            <a:noFill/>
            <a:round/>
            <a:headEnd/>
            <a:tailEnd/>
          </a:ln>
          <a:effectLst/>
        </p:spPr>
        <p:txBody>
          <a:bodyPr wrap="none" anchor="ctr"/>
          <a:lstStyle/>
          <a:p>
            <a:pPr algn="ctr"/>
            <a:r>
              <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rPr>
              <a:t>1</a:t>
            </a:r>
          </a:p>
        </p:txBody>
      </p:sp>
      <p:sp>
        <p:nvSpPr>
          <p:cNvPr id="33" name="TextBox 32"/>
          <p:cNvSpPr txBox="1"/>
          <p:nvPr/>
        </p:nvSpPr>
        <p:spPr>
          <a:xfrm>
            <a:off x="1906416" y="610720"/>
            <a:ext cx="2402187" cy="584775"/>
          </a:xfrm>
          <a:prstGeom prst="rect">
            <a:avLst/>
          </a:prstGeom>
          <a:noFill/>
        </p:spPr>
        <p:txBody>
          <a:bodyPr wrap="square" rtlCol="0">
            <a:spAutoFit/>
          </a:bodyPr>
          <a:lstStyle/>
          <a:p>
            <a:r>
              <a:rPr lang="vi-VN" sz="3200" b="1" dirty="0" smtClean="0">
                <a:solidFill>
                  <a:schemeClr val="accent2"/>
                </a:solidFill>
                <a:latin typeface="Segoe UI" panose="020B0502040204020203" pitchFamily="34" charset="0"/>
                <a:cs typeface="Segoe UI" panose="020B0502040204020203" pitchFamily="34" charset="0"/>
              </a:rPr>
              <a:t>NỘI DUNG</a:t>
            </a:r>
            <a:endParaRPr lang="en-GB" sz="3200" b="1" dirty="0">
              <a:solidFill>
                <a:schemeClr val="accent2"/>
              </a:solidFill>
              <a:latin typeface="Segoe UI" panose="020B0502040204020203" pitchFamily="34" charset="0"/>
              <a:cs typeface="Segoe UI" panose="020B0502040204020203" pitchFamily="34" charset="0"/>
            </a:endParaRPr>
          </a:p>
        </p:txBody>
      </p:sp>
      <p:sp>
        <p:nvSpPr>
          <p:cNvPr id="4" name="Rectangle 3"/>
          <p:cNvSpPr/>
          <p:nvPr/>
        </p:nvSpPr>
        <p:spPr>
          <a:xfrm>
            <a:off x="3255813" y="1545278"/>
            <a:ext cx="3839932"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Tổng quan</a:t>
            </a:r>
            <a:endParaRPr lang="en-GB" sz="2800" b="1" dirty="0">
              <a:latin typeface="Segoe UI" panose="020B0502040204020203" pitchFamily="34" charset="0"/>
              <a:cs typeface="Segoe UI" panose="020B0502040204020203" pitchFamily="34" charset="0"/>
            </a:endParaRPr>
          </a:p>
        </p:txBody>
      </p:sp>
      <p:sp>
        <p:nvSpPr>
          <p:cNvPr id="24" name="Oval 8"/>
          <p:cNvSpPr>
            <a:spLocks noChangeArrowheads="1"/>
          </p:cNvSpPr>
          <p:nvPr/>
        </p:nvSpPr>
        <p:spPr bwMode="gray">
          <a:xfrm>
            <a:off x="2479811" y="2414782"/>
            <a:ext cx="523875" cy="525745"/>
          </a:xfrm>
          <a:prstGeom prst="ellipse">
            <a:avLst/>
          </a:prstGeom>
          <a:ln>
            <a:headEnd/>
            <a:tailEnd/>
          </a:ln>
        </p:spPr>
        <p:style>
          <a:lnRef idx="2">
            <a:schemeClr val="accent2"/>
          </a:lnRef>
          <a:fillRef idx="1">
            <a:schemeClr val="lt1"/>
          </a:fillRef>
          <a:effectRef idx="0">
            <a:schemeClr val="accent2"/>
          </a:effectRef>
          <a:fontRef idx="minor">
            <a:schemeClr val="dk1"/>
          </a:fontRef>
        </p:style>
        <p:txBody>
          <a:bodyPr wrap="none" anchor="ctr"/>
          <a:lstStyle/>
          <a:p>
            <a:pPr algn="ctr"/>
            <a:r>
              <a:rPr lang="en-US" sz="2800" b="1" dirty="0">
                <a:solidFill>
                  <a:schemeClr val="accent2"/>
                </a:solidFill>
                <a:latin typeface="Segoe UI" panose="020B0502040204020203" pitchFamily="34" charset="0"/>
                <a:ea typeface="Segoe UI Black" panose="020B0A02040204020203" pitchFamily="34" charset="0"/>
                <a:cs typeface="Segoe UI" panose="020B0502040204020203" pitchFamily="34" charset="0"/>
              </a:rPr>
              <a:t>2</a:t>
            </a:r>
            <a:endParaRPr lang="en-US" sz="2800" b="1" dirty="0" smtClean="0">
              <a:solidFill>
                <a:schemeClr val="accent2"/>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5" name="Rectangle 24"/>
          <p:cNvSpPr/>
          <p:nvPr/>
        </p:nvSpPr>
        <p:spPr>
          <a:xfrm>
            <a:off x="3255812" y="2420806"/>
            <a:ext cx="3839933" cy="51369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a:solidFill>
                  <a:schemeClr val="accent2"/>
                </a:solidFill>
                <a:latin typeface="Segoe UI" panose="020B0502040204020203" pitchFamily="34" charset="0"/>
                <a:cs typeface="Segoe UI" panose="020B0502040204020203" pitchFamily="34" charset="0"/>
              </a:rPr>
              <a:t>T</a:t>
            </a:r>
            <a:r>
              <a:rPr lang="en-GB" sz="2800" b="1" dirty="0" smtClean="0">
                <a:solidFill>
                  <a:schemeClr val="accent2"/>
                </a:solidFill>
                <a:latin typeface="Segoe UI" panose="020B0502040204020203" pitchFamily="34" charset="0"/>
                <a:cs typeface="Segoe UI" panose="020B0502040204020203" pitchFamily="34" charset="0"/>
              </a:rPr>
              <a:t>hành phần</a:t>
            </a:r>
            <a:endParaRPr lang="en-GB" sz="2800" b="1" dirty="0">
              <a:solidFill>
                <a:schemeClr val="accent2"/>
              </a:solidFill>
              <a:latin typeface="Segoe UI" panose="020B0502040204020203" pitchFamily="34" charset="0"/>
              <a:cs typeface="Segoe UI" panose="020B0502040204020203" pitchFamily="34" charset="0"/>
            </a:endParaRPr>
          </a:p>
        </p:txBody>
      </p:sp>
      <p:sp>
        <p:nvSpPr>
          <p:cNvPr id="26" name="Oval 8"/>
          <p:cNvSpPr>
            <a:spLocks noChangeArrowheads="1"/>
          </p:cNvSpPr>
          <p:nvPr/>
        </p:nvSpPr>
        <p:spPr bwMode="gray">
          <a:xfrm>
            <a:off x="2479811" y="3272238"/>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3</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27" name="Rectangle 26"/>
          <p:cNvSpPr/>
          <p:nvPr/>
        </p:nvSpPr>
        <p:spPr>
          <a:xfrm>
            <a:off x="3255810" y="3284286"/>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Tính năng</a:t>
            </a:r>
            <a:endParaRPr lang="en-GB" sz="2800" b="1" dirty="0">
              <a:latin typeface="Segoe UI" panose="020B0502040204020203" pitchFamily="34" charset="0"/>
              <a:cs typeface="Segoe UI" panose="020B0502040204020203" pitchFamily="34" charset="0"/>
            </a:endParaRPr>
          </a:p>
        </p:txBody>
      </p:sp>
      <p:sp>
        <p:nvSpPr>
          <p:cNvPr id="28" name="Oval 8"/>
          <p:cNvSpPr>
            <a:spLocks noChangeArrowheads="1"/>
          </p:cNvSpPr>
          <p:nvPr/>
        </p:nvSpPr>
        <p:spPr bwMode="gray">
          <a:xfrm>
            <a:off x="2479811" y="4147766"/>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4</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2" name="Rectangle 31"/>
          <p:cNvSpPr/>
          <p:nvPr/>
        </p:nvSpPr>
        <p:spPr>
          <a:xfrm>
            <a:off x="3255809" y="4159814"/>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Đánh giá</a:t>
            </a:r>
            <a:endParaRPr lang="en-GB" sz="2800" b="1" dirty="0">
              <a:latin typeface="Segoe UI" panose="020B0502040204020203" pitchFamily="34" charset="0"/>
              <a:cs typeface="Segoe UI" panose="020B0502040204020203" pitchFamily="34" charset="0"/>
            </a:endParaRPr>
          </a:p>
        </p:txBody>
      </p:sp>
      <p:sp>
        <p:nvSpPr>
          <p:cNvPr id="37" name="Oval 8"/>
          <p:cNvSpPr>
            <a:spLocks noChangeArrowheads="1"/>
          </p:cNvSpPr>
          <p:nvPr/>
        </p:nvSpPr>
        <p:spPr bwMode="gray">
          <a:xfrm>
            <a:off x="2479811" y="5011246"/>
            <a:ext cx="523875" cy="525745"/>
          </a:xfrm>
          <a:prstGeom prst="ellipse">
            <a:avLst/>
          </a:prstGeom>
          <a:solidFill>
            <a:schemeClr val="accent2"/>
          </a:solidFill>
          <a:ln w="9525">
            <a:noFill/>
            <a:round/>
            <a:headEnd/>
            <a:tailEnd/>
          </a:ln>
          <a:effectLst/>
        </p:spPr>
        <p:txBody>
          <a:bodyPr wrap="none" anchor="ctr"/>
          <a:lstStyle/>
          <a:p>
            <a:pPr algn="ctr"/>
            <a:r>
              <a:rPr lang="en-US" sz="28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5</a:t>
            </a:r>
            <a:endParaRPr lang="en-US" sz="2800" b="1" dirty="0" smtClean="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sp>
        <p:nvSpPr>
          <p:cNvPr id="38" name="Rectangle 37"/>
          <p:cNvSpPr/>
          <p:nvPr/>
        </p:nvSpPr>
        <p:spPr>
          <a:xfrm>
            <a:off x="3255808" y="5023294"/>
            <a:ext cx="3839933" cy="51369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800" b="1" dirty="0" smtClean="0">
                <a:latin typeface="Segoe UI" panose="020B0502040204020203" pitchFamily="34" charset="0"/>
                <a:cs typeface="Segoe UI" panose="020B0502040204020203" pitchFamily="34" charset="0"/>
              </a:rPr>
              <a:t>Kết luận</a:t>
            </a:r>
            <a:endParaRPr lang="en-GB" sz="28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965206282"/>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1739</TotalTime>
  <Words>1246</Words>
  <Application>Microsoft Office PowerPoint</Application>
  <PresentationFormat>Widescreen</PresentationFormat>
  <Paragraphs>150</Paragraphs>
  <Slides>29</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Arial</vt:lpstr>
      <vt:lpstr>Calibri</vt:lpstr>
      <vt:lpstr>Segoe UI</vt:lpstr>
      <vt:lpstr>Segoe UI Black</vt:lpstr>
      <vt:lpstr>Times New Roman</vt:lpstr>
      <vt:lpstr>Trebuchet MS</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Bien Phan</dc:creator>
  <cp:lastModifiedBy>Biển Phan Y</cp:lastModifiedBy>
  <cp:revision>133</cp:revision>
  <dcterms:created xsi:type="dcterms:W3CDTF">2016-03-16T07:23:04Z</dcterms:created>
  <dcterms:modified xsi:type="dcterms:W3CDTF">2016-12-03T03:35:38Z</dcterms:modified>
</cp:coreProperties>
</file>

<file path=docProps/thumbnail.jpeg>
</file>